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579" r:id="rId1"/>
  </p:sldMasterIdLst>
  <p:notesMasterIdLst>
    <p:notesMasterId r:id="rId69"/>
  </p:notesMasterIdLst>
  <p:handoutMasterIdLst>
    <p:handoutMasterId r:id="rId70"/>
  </p:handoutMasterIdLst>
  <p:sldIdLst>
    <p:sldId id="256" r:id="rId2"/>
    <p:sldId id="400" r:id="rId3"/>
    <p:sldId id="401" r:id="rId4"/>
    <p:sldId id="366" r:id="rId5"/>
    <p:sldId id="367" r:id="rId6"/>
    <p:sldId id="323" r:id="rId7"/>
    <p:sldId id="368" r:id="rId8"/>
    <p:sldId id="349" r:id="rId9"/>
    <p:sldId id="369" r:id="rId10"/>
    <p:sldId id="324" r:id="rId11"/>
    <p:sldId id="370" r:id="rId12"/>
    <p:sldId id="348" r:id="rId13"/>
    <p:sldId id="334" r:id="rId14"/>
    <p:sldId id="371" r:id="rId15"/>
    <p:sldId id="333" r:id="rId16"/>
    <p:sldId id="372" r:id="rId17"/>
    <p:sldId id="325" r:id="rId18"/>
    <p:sldId id="373" r:id="rId19"/>
    <p:sldId id="335" r:id="rId20"/>
    <p:sldId id="374" r:id="rId21"/>
    <p:sldId id="355" r:id="rId22"/>
    <p:sldId id="375" r:id="rId23"/>
    <p:sldId id="350" r:id="rId24"/>
    <p:sldId id="376" r:id="rId25"/>
    <p:sldId id="330" r:id="rId26"/>
    <p:sldId id="377" r:id="rId27"/>
    <p:sldId id="358" r:id="rId28"/>
    <p:sldId id="339" r:id="rId29"/>
    <p:sldId id="326" r:id="rId30"/>
    <p:sldId id="380" r:id="rId31"/>
    <p:sldId id="336" r:id="rId32"/>
    <p:sldId id="354" r:id="rId33"/>
    <p:sldId id="382" r:id="rId34"/>
    <p:sldId id="342" r:id="rId35"/>
    <p:sldId id="383" r:id="rId36"/>
    <p:sldId id="357" r:id="rId37"/>
    <p:sldId id="384" r:id="rId38"/>
    <p:sldId id="341" r:id="rId39"/>
    <p:sldId id="385" r:id="rId40"/>
    <p:sldId id="340" r:id="rId41"/>
    <p:sldId id="386" r:id="rId42"/>
    <p:sldId id="353" r:id="rId43"/>
    <p:sldId id="387" r:id="rId44"/>
    <p:sldId id="399" r:id="rId45"/>
    <p:sldId id="351" r:id="rId46"/>
    <p:sldId id="359" r:id="rId47"/>
    <p:sldId id="389" r:id="rId48"/>
    <p:sldId id="360" r:id="rId49"/>
    <p:sldId id="390" r:id="rId50"/>
    <p:sldId id="347" r:id="rId51"/>
    <p:sldId id="391" r:id="rId52"/>
    <p:sldId id="396" r:id="rId53"/>
    <p:sldId id="346" r:id="rId54"/>
    <p:sldId id="392" r:id="rId55"/>
    <p:sldId id="397" r:id="rId56"/>
    <p:sldId id="343" r:id="rId57"/>
    <p:sldId id="361" r:id="rId58"/>
    <p:sldId id="393" r:id="rId59"/>
    <p:sldId id="362" r:id="rId60"/>
    <p:sldId id="394" r:id="rId61"/>
    <p:sldId id="363" r:id="rId62"/>
    <p:sldId id="395" r:id="rId63"/>
    <p:sldId id="356" r:id="rId64"/>
    <p:sldId id="338" r:id="rId65"/>
    <p:sldId id="364" r:id="rId66"/>
    <p:sldId id="365" r:id="rId67"/>
    <p:sldId id="398" r:id="rId68"/>
  </p:sldIdLst>
  <p:sldSz cx="9144000" cy="6858000" type="screen4x3"/>
  <p:notesSz cx="6884988" cy="10018713"/>
  <p:embeddedFontLst>
    <p:embeddedFont>
      <p:font typeface="Corbel" panose="020B0503020204020204" pitchFamily="34" charset="0"/>
      <p:regular r:id="rId71"/>
      <p:bold r:id="rId72"/>
      <p:italic r:id="rId73"/>
      <p:boldItalic r:id="rId74"/>
    </p:embeddedFont>
    <p:embeddedFont>
      <p:font typeface="Minion" panose="020B0604020202020204"/>
      <p:regular r:id="rId75"/>
      <p:bold r:id="rId76"/>
      <p:italic r:id="rId77"/>
      <p:boldItalic r:id="rId7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Minion" panose="020B0604020202020204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Minion" panose="020B0604020202020204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Minion" panose="020B0604020202020204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Minion" panose="020B0604020202020204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Minion" panose="020B0604020202020204" pitchFamily="2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Minion" panose="020B0604020202020204" pitchFamily="2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Minion" panose="020B0604020202020204" pitchFamily="2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Minion" panose="020B0604020202020204" pitchFamily="2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Minion" panose="020B0604020202020204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577"/>
    <a:srgbClr val="0092A7"/>
    <a:srgbClr val="5692C9"/>
    <a:srgbClr val="EB7D11"/>
    <a:srgbClr val="007A45"/>
    <a:srgbClr val="DC002E"/>
    <a:srgbClr val="A6006A"/>
    <a:srgbClr val="D4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46F890A9-2807-4EBB-B81D-B2AA78EC7F39}" styleName="Stijl, donker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71" autoAdjust="0"/>
  </p:normalViewPr>
  <p:slideViewPr>
    <p:cSldViewPr>
      <p:cViewPr varScale="1">
        <p:scale>
          <a:sx n="110" d="100"/>
          <a:sy n="110" d="100"/>
        </p:scale>
        <p:origin x="160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C9A19C-BE22-466A-AE2D-0CBDF2F78F74}" type="datetimeFigureOut">
              <a:rPr lang="nl-NL"/>
              <a:pPr>
                <a:defRPr/>
              </a:pPr>
              <a:t>31-10-2014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15475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00488" y="9515475"/>
            <a:ext cx="2982912" cy="5016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F1DA81-BB93-4681-8B57-9B4A8DA0146B}" type="slidenum">
              <a:rPr lang="nl-NL" altLang="nl-NL"/>
              <a:pPr>
                <a:defRPr/>
              </a:pPr>
              <a:t>‹#›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76455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29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08562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07038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opmaakprofielen van de modeltekst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29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515475"/>
            <a:ext cx="29829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6A3104-CB53-4212-BE55-A13E0D58518F}" type="slidenum">
              <a:rPr lang="en-US" altLang="nl-NL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367960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2EBB7D-BFDE-4895-84BB-C3291468C681}" type="slidenum">
              <a:rPr lang="en-US" altLang="nl-NL" sz="1300" smtClean="0"/>
              <a:pPr>
                <a:spcBef>
                  <a:spcPct val="0"/>
                </a:spcBef>
              </a:pPr>
              <a:t>1</a:t>
            </a:fld>
            <a:endParaRPr lang="en-US" altLang="nl-NL" sz="1300" dirty="0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10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A3104-CB53-4212-BE55-A13E0D58518F}" type="slidenum">
              <a:rPr lang="en-US" altLang="nl-NL" smtClean="0"/>
              <a:pPr>
                <a:defRPr/>
              </a:pPr>
              <a:t>4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414206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>
              <a:defRPr/>
            </a:pPr>
            <a:fld id="{28710FE7-16A7-45ED-84CF-4FFF41F3969D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pPr>
              <a:defRPr/>
            </a:pPr>
            <a:fld id="{6565D103-B8F3-45D7-ABB0-1A2E8364C7CD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88784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EF4CF9-D63C-48BC-AB1A-D87FDA0B61D2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2788A-7922-492E-8437-E62D0249A13E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41549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5B9709-F48B-4AE9-B975-056ACDFA394D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2788A-7922-492E-8437-E62D0249A13E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71719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89514-BE18-4412-852C-DADA21A70A0B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2788A-7922-492E-8437-E62D0249A13E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743740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B3275F-1A93-4EC7-9649-9179A3C7F5C4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2788A-7922-492E-8437-E62D0249A13E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42342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EBE064-7E3A-4820-94E1-89685B24A28B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2788A-7922-492E-8437-E62D0249A13E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447195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85C04B-E43E-4C93-A01D-9B01FB0F1935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2788A-7922-492E-8437-E62D0249A13E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018337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86628A-0317-45EC-BC59-0CA4C786F51E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CAA066-A535-4E42-A36B-3B4F3BBEBF22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724256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B5D85E-07BD-4370-9032-7FB80F3DD396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92A6B-62F2-43B4-90A8-6220CD74652D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352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>
              <a:defRPr/>
            </a:pPr>
            <a:fld id="{D1E569DB-13A7-4BD5-8A71-3CF58AD725E0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41988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38213A-A049-4E94-8C5A-140BEA50C734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pPr>
              <a:defRPr/>
            </a:pPr>
            <a:fld id="{DA95CEC5-8CD2-4952-BBCD-2590B79DA869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67598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D954ED-BF6E-4355-A35D-6B75F8E1D197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13F6A-B0FB-495F-BDAD-860BA3D957D2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85134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73F4C5-8A8A-42D2-BD8F-1BC1496091EC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47002-A597-405B-B6C3-834CC30E7D8F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42670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68C23A-6B38-4F03-8328-7E32E63A722B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7EE33-3006-45D4-A112-7D45BEEE57C0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11326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B12B3-4991-4F98-8E6D-4D237AA21D54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4C30B-91FA-4435-8B4E-BE106AD61754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63221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2975C2-9C65-4032-BF80-FD495D791E29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5694B-E33F-4127-872B-6E544844EC50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777325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91210-70CE-4C9F-B3D9-52FDAB0C9BE5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402840-431A-4359-89E7-7C2D6FD80613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91262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738DA11-3711-4712-BF7F-2B7C43ABB32B}" type="datetime2">
              <a:rPr lang="en-US" smtClean="0"/>
              <a:t>Friday, October 31,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7E2788A-7922-492E-8437-E62D0249A13E}" type="slidenum">
              <a:rPr lang="en-US" altLang="nl-NL" smtClean="0"/>
              <a:pPr>
                <a:defRPr/>
              </a:pPr>
              <a:t>‹#›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40152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  <p:sldLayoutId id="2147484591" r:id="rId12"/>
    <p:sldLayoutId id="2147484592" r:id="rId13"/>
    <p:sldLayoutId id="2147484593" r:id="rId14"/>
    <p:sldLayoutId id="2147484594" r:id="rId15"/>
    <p:sldLayoutId id="2147484595" r:id="rId16"/>
    <p:sldLayoutId id="2147484596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WP9rx20Ix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3131840" y="4077072"/>
            <a:ext cx="5328592" cy="2448272"/>
          </a:xfrm>
        </p:spPr>
        <p:txBody>
          <a:bodyPr>
            <a:normAutofit fontScale="85000" lnSpcReduction="20000"/>
          </a:bodyPr>
          <a:lstStyle/>
          <a:p>
            <a:pPr marR="0" algn="ctr" eaLnBrk="1" hangingPunct="1"/>
            <a:r>
              <a:rPr lang="en-US" altLang="nl-N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nion" panose="020B0604020202020204" pitchFamily="2" charset="0"/>
                <a:cs typeface="Minion" panose="020B0604020202020204" pitchFamily="2" charset="0"/>
              </a:rPr>
              <a:t> </a:t>
            </a:r>
            <a:r>
              <a:rPr lang="en-US" altLang="nl-N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nion" panose="020B0604020202020204" pitchFamily="2" charset="0"/>
                <a:cs typeface="Minion" panose="020B0604020202020204" pitchFamily="2" charset="0"/>
              </a:rPr>
              <a:t>L</a:t>
            </a:r>
            <a:r>
              <a:rPr lang="en-US" altLang="nl-N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nion" panose="020B0604020202020204" pitchFamily="2" charset="0"/>
                <a:cs typeface="Minion" panose="020B0604020202020204" pitchFamily="2" charset="0"/>
              </a:rPr>
              <a:t>iesbeth Boer, Aske Plaat  and </a:t>
            </a:r>
          </a:p>
          <a:p>
            <a:pPr marR="0" algn="ctr" eaLnBrk="1" hangingPunct="1"/>
            <a:r>
              <a:rPr lang="en-US" altLang="nl-N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nion" panose="020B0604020202020204" pitchFamily="2" charset="0"/>
                <a:cs typeface="Minion" panose="020B0604020202020204" pitchFamily="2" charset="0"/>
              </a:rPr>
              <a:t>Jaap van den Herik </a:t>
            </a:r>
          </a:p>
          <a:p>
            <a:pPr marR="0" algn="l" eaLnBrk="1" hangingPunct="1"/>
            <a:r>
              <a:rPr lang="en-US" altLang="nl-N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nion" panose="020B0604020202020204" pitchFamily="2" charset="0"/>
                <a:cs typeface="Minion" panose="020B0604020202020204" pitchFamily="2" charset="0"/>
              </a:rPr>
              <a:t>	 </a:t>
            </a:r>
          </a:p>
          <a:p>
            <a:pPr algn="ctr"/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28th European Simulation and Modelling Conference</a:t>
            </a:r>
          </a:p>
          <a:p>
            <a:pPr algn="l"/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R="0" algn="l" eaLnBrk="1" hangingPunct="1"/>
            <a:r>
              <a:rPr lang="en-US" altLang="nl-NL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nion" panose="020B0604020202020204" pitchFamily="2" charset="0"/>
                <a:cs typeface="Minion" panose="020B0604020202020204" pitchFamily="2" charset="0"/>
              </a:rPr>
              <a:t>     October 23,  2014         </a:t>
            </a:r>
          </a:p>
          <a:p>
            <a:pPr marR="0" algn="l" eaLnBrk="1" hangingPunct="1"/>
            <a:r>
              <a:rPr lang="en-US" altLang="nl-NL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nion" panose="020B0604020202020204" pitchFamily="2" charset="0"/>
                <a:cs typeface="Minion" panose="020B0604020202020204" pitchFamily="2" charset="0"/>
              </a:rPr>
              <a:t> </a:t>
            </a:r>
            <a:r>
              <a:rPr lang="en-US" altLang="nl-NL" sz="200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nion" panose="020B0604020202020204" pitchFamily="2" charset="0"/>
                <a:cs typeface="Minion" panose="020B0604020202020204" pitchFamily="2" charset="0"/>
              </a:rPr>
              <a:t>    9.00-10.00 hours,  room </a:t>
            </a:r>
            <a:r>
              <a:rPr lang="en-US" altLang="nl-NL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nion" panose="020B0604020202020204" pitchFamily="2" charset="0"/>
                <a:cs typeface="Minion" panose="020B0604020202020204" pitchFamily="2" charset="0"/>
              </a:rPr>
              <a:t>A-A104</a:t>
            </a:r>
          </a:p>
        </p:txBody>
      </p:sp>
      <p:pic>
        <p:nvPicPr>
          <p:cNvPr id="9222" name="Picture 6" descr="C:\Users\Elizabeth\Documents\lcds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12976"/>
            <a:ext cx="2304256" cy="1048122"/>
          </a:xfrm>
          <a:prstGeom prst="rect">
            <a:avLst/>
          </a:prstGeom>
          <a:ln>
            <a:noFill/>
          </a:ln>
          <a:effectLst>
            <a:reflection blurRad="6350" stA="50000" endA="300" endPos="555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430" y="1052736"/>
            <a:ext cx="6984776" cy="20669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44" y="1959813"/>
            <a:ext cx="3152775" cy="2476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258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Goals of Single European Sky 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4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4725144"/>
            <a:ext cx="3152775" cy="1595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365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98063"/>
            <a:ext cx="2842895" cy="17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26913"/>
            <a:ext cx="2841625" cy="1671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Afbeelding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13176"/>
            <a:ext cx="2841625" cy="1449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10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16632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Four Goals of Single European Sky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348880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 three-fold increase in capacity, which reduces delays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Improve safety by a factor of 10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Environmental impact by – 10% per flight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Airspace users pay less than 50% of the current costs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11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7410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-14132"/>
            <a:ext cx="7704667" cy="20029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Single European Sky ATM Research  (SESAR) program for technical and operational solutions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8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666046" cy="4464496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</p:pic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>
          <a:xfrm>
            <a:off x="2195736" y="2088232"/>
            <a:ext cx="6120680" cy="443711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Traffic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synchronization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sz="1200" dirty="0" smtClean="0">
              <a:solidFill>
                <a:schemeClr val="accent1">
                  <a:lumMod val="50000"/>
                </a:schemeClr>
              </a:solidFill>
              <a:latin typeface="Minion" panose="020B0604020202020204" pitchFamily="2" charset="0"/>
              <a:cs typeface="Minion" panose="020B0604020202020204" pitchFamily="2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Airport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integration and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throughput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sz="1000" dirty="0" smtClean="0">
              <a:solidFill>
                <a:schemeClr val="accent1">
                  <a:lumMod val="50000"/>
                </a:schemeClr>
              </a:solidFill>
              <a:latin typeface="Minion" panose="020B0604020202020204" pitchFamily="2" charset="0"/>
              <a:cs typeface="Minion" panose="020B0604020202020204" pitchFamily="2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4-D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trajectory 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sz="800" dirty="0" smtClean="0">
              <a:solidFill>
                <a:schemeClr val="accent1">
                  <a:lumMod val="50000"/>
                </a:schemeClr>
              </a:solidFill>
              <a:latin typeface="Minion" panose="020B0604020202020204" pitchFamily="2" charset="0"/>
              <a:cs typeface="Minion" panose="020B0604020202020204" pitchFamily="2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Network collaboration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sz="800" dirty="0" smtClean="0">
              <a:solidFill>
                <a:schemeClr val="accent1">
                  <a:lumMod val="50000"/>
                </a:schemeClr>
              </a:solidFill>
              <a:latin typeface="Minion" panose="020B0604020202020204" pitchFamily="2" charset="0"/>
              <a:cs typeface="Minion" panose="020B0604020202020204" pitchFamily="2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Conflict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management and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automation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sz="1000" dirty="0" smtClean="0">
              <a:solidFill>
                <a:schemeClr val="accent1">
                  <a:lumMod val="50000"/>
                </a:schemeClr>
              </a:solidFill>
              <a:latin typeface="Minion" panose="020B0604020202020204" pitchFamily="2" charset="0"/>
              <a:cs typeface="Minion" panose="020B0604020202020204" pitchFamily="2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ystem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Wide Information Management (SWIM) 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nl-NL" sz="240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47002-A597-405B-B6C3-834CC30E7D8F}" type="slidenum">
              <a:rPr lang="en-US" altLang="nl-NL" smtClean="0"/>
              <a:pPr>
                <a:defRPr/>
              </a:pPr>
              <a:t>12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2492896"/>
            <a:ext cx="3824749" cy="2801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8245" y="44624"/>
            <a:ext cx="7704667" cy="19812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1. Traffic synchronization 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2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92" y="3356992"/>
            <a:ext cx="3672408" cy="2550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</p:pic>
      <p:pic>
        <p:nvPicPr>
          <p:cNvPr id="17413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225" y="3284984"/>
            <a:ext cx="2616200" cy="3105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13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irst business needs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Satellite-based system makes an instrument landing possible independently of ground-based infrastructure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Optimization of climbing and descending traffic profiles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Approach with vertical guidance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Improved traffic sequencing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14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6056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81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2. Airport integration and throughput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707" y="4077072"/>
            <a:ext cx="3556802" cy="1685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1843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4114800" cy="1512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843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41" y="1916832"/>
            <a:ext cx="3849942" cy="1452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048" y="4365104"/>
            <a:ext cx="3522752" cy="1694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15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Second business needs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348880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Integration of small regional airports by sharing   electronic data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Remote tower concepts enables air traffic services and flight information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Time-based separation provides consistent time spacing (no longer spacing in miles) 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16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44563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6" y="2180574"/>
            <a:ext cx="4575710" cy="28416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perspectiveContrastingRightFacing"/>
            <a:lightRig rig="threePt" dir="t"/>
          </a:scene3d>
          <a:extLst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-64368"/>
            <a:ext cx="7704667" cy="19812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3. 4-D trajectory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3024453"/>
            <a:ext cx="5482952" cy="28891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17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Third business needs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420888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4-D is: latitude, longitude, altitude, and time 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Air and ground participants share a common view of the aircraft trajectory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Dynamic adjustment of airspace characteristics to meet the demands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Direct routing with a published entry and exit point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18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0707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7640"/>
            <a:ext cx="7704667" cy="19812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4. Network collaboration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482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92896"/>
            <a:ext cx="3685602" cy="3116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048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3832225" cy="3116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19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Acknowledgements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1700808"/>
            <a:ext cx="7776864" cy="44644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Thanks are due to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organizers of the 28</a:t>
            </a:r>
            <a:r>
              <a:rPr lang="en-US" baseline="30000" dirty="0" smtClean="0"/>
              <a:t>th</a:t>
            </a:r>
            <a:r>
              <a:rPr lang="en-US" dirty="0" smtClean="0"/>
              <a:t> ESM conference                                   (a.o</a:t>
            </a:r>
            <a:r>
              <a:rPr lang="en-US" dirty="0"/>
              <a:t>. Philip </a:t>
            </a:r>
            <a:r>
              <a:rPr lang="en-US" dirty="0" err="1" smtClean="0"/>
              <a:t>Geril</a:t>
            </a:r>
            <a:r>
              <a:rPr lang="en-US" dirty="0" smtClean="0"/>
              <a:t>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National Aerospace laboratory, the Nederland's               (a.o. Harrie Bohnen, Jelke van der Pal, Jan Joris Roessingh and </a:t>
            </a:r>
            <a:r>
              <a:rPr lang="en-US" dirty="0" err="1" smtClean="0"/>
              <a:t>Joris</a:t>
            </a:r>
            <a:r>
              <a:rPr lang="en-US" dirty="0" smtClean="0"/>
              <a:t> Field)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Brussels Airlines                                                                                                     (a.o. Bernard Gustin)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or the fruitful cooperation   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47657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ourth business needs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420888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Efficient network with collaboration and information sharing (between different air traffic controllers)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Short-, medium-, and long-term planning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Covers flexible military airspace demands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Dynamic capacity management by grouping and            de-grouping sectors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20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2789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7640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5. Conflict management and automation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11806"/>
            <a:ext cx="5915000" cy="40695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21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8331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ifth business needs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420888"/>
            <a:ext cx="7704667" cy="33328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By limiting the risk of collision through aircraft trajectories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Earlier warnings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Lower false rates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Decision-making toolkit designed for the air traffic controller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Collison avoidance system designed for the flight crew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22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361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-99392"/>
            <a:ext cx="7704667" cy="1981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6. System Wide Information Management (SWIM)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509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24862"/>
            <a:ext cx="4598848" cy="2585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kstvak 6"/>
          <p:cNvSpPr txBox="1">
            <a:spLocks noChangeArrowheads="1"/>
          </p:cNvSpPr>
          <p:nvPr/>
        </p:nvSpPr>
        <p:spPr bwMode="auto">
          <a:xfrm>
            <a:off x="5148064" y="2564904"/>
            <a:ext cx="2478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9pPr>
          </a:lstStyle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Sharing information </a:t>
            </a:r>
          </a:p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today</a:t>
            </a:r>
          </a:p>
        </p:txBody>
      </p:sp>
      <p:sp>
        <p:nvSpPr>
          <p:cNvPr id="21511" name="Tekstvak 7"/>
          <p:cNvSpPr txBox="1">
            <a:spLocks noChangeArrowheads="1"/>
          </p:cNvSpPr>
          <p:nvPr/>
        </p:nvSpPr>
        <p:spPr bwMode="auto">
          <a:xfrm>
            <a:off x="1947946" y="5097378"/>
            <a:ext cx="24080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9pPr>
          </a:lstStyle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Sharing information</a:t>
            </a:r>
          </a:p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tomorrow </a:t>
            </a:r>
          </a:p>
        </p:txBody>
      </p:sp>
      <p:pic>
        <p:nvPicPr>
          <p:cNvPr id="21508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95789"/>
            <a:ext cx="4413883" cy="2503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kstvak 1"/>
          <p:cNvSpPr txBox="1"/>
          <p:nvPr/>
        </p:nvSpPr>
        <p:spPr>
          <a:xfrm>
            <a:off x="2195736" y="6309320"/>
            <a:ext cx="503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 intranet of the Air Traffic Management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23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Sixth business needs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132856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Greater sharing of air traffic management information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right information at the right time to the right person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Aeronautical items, airport, flight, meteorology, surveillance, flow, capacity and other information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24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60745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SWIM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data exchange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530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8" y="1916832"/>
            <a:ext cx="7700772" cy="4337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iblet"/>
            <a:contourClr>
              <a:srgbClr val="969696"/>
            </a:contourClr>
          </a:sp3d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25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16632"/>
            <a:ext cx="7704667" cy="1981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SWIM data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exchange make use of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348880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Loose system coupling makes the interfaces compatible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O</a:t>
            </a:r>
            <a:r>
              <a:rPr lang="en-US" dirty="0" smtClean="0"/>
              <a:t>pen standards creates availability to the public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Service Oriented Architecture (SOA) provides services for external and internal clients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26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9450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7640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Changes for the Flight Crew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1600" y="836712"/>
            <a:ext cx="5674988" cy="381642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Satellite based navigation and surveillance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Digital route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Weather forecast in an integrated solution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Landing under lower visibility conditions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52" y="4365104"/>
            <a:ext cx="3327698" cy="2307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" name="Afbeelding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3312408" cy="2467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bliqueTop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99" y="1737792"/>
            <a:ext cx="254273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27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789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619861" y="44624"/>
            <a:ext cx="7704667" cy="3384376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5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Area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Navigation (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RNAV) for a more accurate position</a:t>
            </a:r>
          </a:p>
          <a:p>
            <a:pPr marL="457200" indent="-457200">
              <a:buAutoNum type="arabicPeriod" startAt="5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Optimized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profile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descent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Minion" panose="020B0604020202020204" pitchFamily="2" charset="0"/>
              <a:cs typeface="Minion" panose="020B0604020202020204" pitchFamily="2" charset="0"/>
            </a:endParaRPr>
          </a:p>
          <a:p>
            <a:pPr marL="457200" indent="-457200">
              <a:buAutoNum type="arabicPeriod" startAt="7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Aircraft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progress on the moving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map  </a:t>
            </a:r>
          </a:p>
          <a:p>
            <a:pPr marL="457200" indent="-457200">
              <a:buAutoNum type="arabicPeriod" startAt="7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Some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Minion" panose="020B0604020202020204" pitchFamily="2" charset="0"/>
                <a:cs typeface="Minion" panose="020B0604020202020204" pitchFamily="2" charset="0"/>
              </a:rPr>
              <a:t>spacing responsibilities  </a:t>
            </a:r>
            <a:endParaRPr lang="nl-NL" sz="2000" dirty="0">
              <a:solidFill>
                <a:schemeClr val="accent1">
                  <a:lumMod val="50000"/>
                </a:schemeClr>
              </a:solidFill>
              <a:latin typeface="Minion" panose="020B0604020202020204" pitchFamily="2" charset="0"/>
              <a:cs typeface="Minion" panose="020B0604020202020204" pitchFamily="2" charset="0"/>
            </a:endParaRPr>
          </a:p>
          <a:p>
            <a:pPr marL="0" indent="0">
              <a:buNone/>
            </a:pPr>
            <a:endParaRPr lang="nl-N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284984"/>
            <a:ext cx="3851920" cy="2833280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65" y="3039896"/>
            <a:ext cx="3456384" cy="3323456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28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11993"/>
            <a:ext cx="7704667" cy="1976847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Pilots are given more tasks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503627"/>
            <a:ext cx="5868318" cy="3474188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587" y="3212976"/>
            <a:ext cx="3081901" cy="2655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29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81200"/>
          </a:xfrm>
        </p:spPr>
        <p:txBody>
          <a:bodyPr/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Contents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47853" y="1794288"/>
            <a:ext cx="7704667" cy="45870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Single European Sky (SES)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Single European Sky ATM Research </a:t>
            </a:r>
            <a:r>
              <a:rPr lang="en-US" dirty="0" smtClean="0"/>
              <a:t>(SESAR)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Changes for the flight crew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Mental workload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Situation Awareness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Human information processing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Two bottlenecks for Situation Awareness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User-centered design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Conclusions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3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58777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These tasks are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204864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Specific timing constraints at designated waypoints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Spacing time from a designated leading aircraft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Decision making for unpredicted events such as: terrain, weather, and obstacles avoidance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Conflict prevention 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30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927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41379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Conflict prevention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5602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331913"/>
            <a:ext cx="2327275" cy="4891087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604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30338"/>
            <a:ext cx="2730500" cy="4652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5605" name="Tekstvak 1"/>
          <p:cNvSpPr txBox="1">
            <a:spLocks noChangeArrowheads="1"/>
          </p:cNvSpPr>
          <p:nvPr/>
        </p:nvSpPr>
        <p:spPr bwMode="auto">
          <a:xfrm>
            <a:off x="3532188" y="1484313"/>
            <a:ext cx="2498569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Minion" panose="020B0604020202020204" pitchFamily="2" charset="0"/>
              </a:defRPr>
            </a:lvl9pPr>
          </a:lstStyle>
          <a:p>
            <a:endParaRPr lang="en-US" altLang="nl-NL" dirty="0">
              <a:solidFill>
                <a:schemeClr val="tx1"/>
              </a:solidFill>
            </a:endParaRPr>
          </a:p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Strategic operation</a:t>
            </a:r>
          </a:p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en-US" altLang="nl-NL" dirty="0" smtClean="0">
                <a:solidFill>
                  <a:schemeClr val="accent1">
                    <a:lumMod val="50000"/>
                  </a:schemeClr>
                </a:solidFill>
              </a:rPr>
              <a:t>ia </a:t>
            </a:r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Flight </a:t>
            </a:r>
          </a:p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Management</a:t>
            </a:r>
          </a:p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System (FMS</a:t>
            </a:r>
            <a:r>
              <a:rPr lang="en-US" altLang="nl-NL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altLang="nl-NL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altLang="nl-NL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intruder is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further away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altLang="nl-NL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altLang="nl-NL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Tactical operation </a:t>
            </a:r>
          </a:p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en-US" altLang="nl-NL" dirty="0" smtClean="0">
                <a:solidFill>
                  <a:schemeClr val="accent1">
                    <a:lumMod val="50000"/>
                  </a:schemeClr>
                </a:solidFill>
              </a:rPr>
              <a:t>ia </a:t>
            </a:r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Mode Control </a:t>
            </a:r>
          </a:p>
          <a:p>
            <a:pPr algn="ctr"/>
            <a:r>
              <a:rPr lang="en-US" altLang="nl-NL" dirty="0">
                <a:solidFill>
                  <a:schemeClr val="accent1">
                    <a:lumMod val="50000"/>
                  </a:schemeClr>
                </a:solidFill>
              </a:rPr>
              <a:t>Panel (MCP</a:t>
            </a:r>
            <a:r>
              <a:rPr lang="en-US" altLang="nl-NL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algn="ctr"/>
            <a:endParaRPr lang="en-US" altLang="nl-NL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intruder is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nearby  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altLang="nl-N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nl-NL" alt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" name="Rechte verbindingslijn met pijl 4"/>
          <p:cNvCxnSpPr/>
          <p:nvPr/>
        </p:nvCxnSpPr>
        <p:spPr>
          <a:xfrm flipH="1">
            <a:off x="3492500" y="5805488"/>
            <a:ext cx="2374900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 flipH="1">
            <a:off x="3492500" y="5805488"/>
            <a:ext cx="2374900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404" y="3065488"/>
            <a:ext cx="2572735" cy="335309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31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Mental workload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81808"/>
            <a:ext cx="3672408" cy="3600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perspectiveContrastingRigh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581128"/>
            <a:ext cx="3141340" cy="2087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elaxedModerately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086" y="2386198"/>
            <a:ext cx="4893714" cy="2086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47002-A597-405B-B6C3-834CC30E7D8F}" type="slidenum">
              <a:rPr lang="en-US" altLang="nl-NL" smtClean="0"/>
              <a:pPr>
                <a:defRPr/>
              </a:pPr>
              <a:t>32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92821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Definition of Mental workload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982133" y="2492896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“cost”, in information processing terms, of performing a given task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 duel-task performance defines the limits of a flight crew’s workload in terms of the number of tasks that can (or cannot) be performed within a unit of time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33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3428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49167"/>
            <a:ext cx="7704667" cy="201168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High-mental workload and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under-load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2348880"/>
            <a:ext cx="4896544" cy="2990017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284984"/>
            <a:ext cx="4372708" cy="2846700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34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Consequences of high-mental workload and under-load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High-mental workload is workload in terms of tasks that cannot be performed within in a unit of time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Under-load may reduce vigilance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Both can influence the flight crew’s (1) Situation </a:t>
            </a:r>
            <a:r>
              <a:rPr lang="en-US" dirty="0"/>
              <a:t>A</a:t>
            </a:r>
            <a:r>
              <a:rPr lang="en-US" dirty="0" smtClean="0"/>
              <a:t>wareness, (2) performance and (3) decision-making in a negative way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35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4112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Definition of Situation Awareness according Mica R. Endsley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13" y="3284984"/>
            <a:ext cx="5410944" cy="3243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99592" y="1909281"/>
            <a:ext cx="79993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SA is:“(1) The perception of the elements in the environment within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 volume of time and space, (2) the comprehension of their meaning,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and (3) the projection of their status in the near future”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36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41877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16632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Three characteristics of Situation Awareness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204864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Situation Awareness is goal-orientated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Situation Awareness directly supports the cognitive processes of the operator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Situation Awareness keeps the user in control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37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0486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79648"/>
            <a:ext cx="7704667" cy="19812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three levels of Situation Awareness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746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dirty="0" smtClean="0"/>
          </a:p>
        </p:txBody>
      </p:sp>
      <p:pic>
        <p:nvPicPr>
          <p:cNvPr id="4" name="Picture 7" descr="C:\Users\Elizabeth\Downloads\Situational-Awaren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11" y="2469627"/>
            <a:ext cx="7539674" cy="338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" name="Tekstvak 1"/>
          <p:cNvSpPr txBox="1"/>
          <p:nvPr/>
        </p:nvSpPr>
        <p:spPr>
          <a:xfrm>
            <a:off x="1835696" y="90872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38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16632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Characteristics of the three levels of Situation Awareness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276872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Level 1 SA: the flight crew perceives attributes of relevant elements through visual inputs, auditory inputs, or a combination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Level 2 SA: the flight crew comprehends what is perceived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Level 3 SA: the flight crew predicts what those elements will do in the near future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39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9672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81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Main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Problem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263492"/>
            <a:ext cx="3977138" cy="3389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255851"/>
            <a:ext cx="3982019" cy="3396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6" name="Rechthoek 5"/>
          <p:cNvSpPr/>
          <p:nvPr/>
        </p:nvSpPr>
        <p:spPr>
          <a:xfrm>
            <a:off x="1907704" y="5733256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Fragmented structure of Air Traffic Management (ATM) in Europe 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619672" y="1844824"/>
            <a:ext cx="6627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Upper airspace                                       Lower airspace 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4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4116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13525" y="60498"/>
            <a:ext cx="7515991" cy="200035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Wickens’s schematic model of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uman information processing    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64" y="2164494"/>
            <a:ext cx="6856520" cy="38567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2788A-7922-492E-8437-E62D0249A13E}" type="slidenum">
              <a:rPr lang="en-US" altLang="nl-NL" smtClean="0"/>
              <a:pPr>
                <a:defRPr/>
              </a:pPr>
              <a:t>40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82133" y="188640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Three basic stages of human response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982133" y="2616464"/>
            <a:ext cx="7704667" cy="333281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Perceptual </a:t>
            </a:r>
            <a:r>
              <a:rPr lang="en-US" dirty="0" smtClean="0"/>
              <a:t>encoding: </a:t>
            </a:r>
            <a:r>
              <a:rPr lang="en-US" dirty="0"/>
              <a:t>i</a:t>
            </a:r>
            <a:r>
              <a:rPr lang="en-US" dirty="0" smtClean="0"/>
              <a:t>nterpreting </a:t>
            </a:r>
            <a:r>
              <a:rPr lang="en-US" dirty="0"/>
              <a:t>and organizing of the sensory data 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/>
              <a:t>Central processing</a:t>
            </a:r>
            <a:r>
              <a:rPr lang="en-US" dirty="0"/>
              <a:t>: s</a:t>
            </a:r>
            <a:r>
              <a:rPr lang="en-US" dirty="0" smtClean="0"/>
              <a:t>toring </a:t>
            </a:r>
            <a:r>
              <a:rPr lang="en-US" dirty="0"/>
              <a:t>and processing in a variety of ways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/>
              <a:t>Responding: via </a:t>
            </a:r>
            <a:r>
              <a:rPr lang="en-US" dirty="0"/>
              <a:t>speaking, </a:t>
            </a:r>
            <a:r>
              <a:rPr lang="en-US" dirty="0" smtClean="0"/>
              <a:t>writing, handling etc. 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41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0267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79648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Top-down and Bottom-up processing of  perceptual information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758" y="2278305"/>
            <a:ext cx="6993415" cy="4044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498" y="5013176"/>
            <a:ext cx="1118401" cy="12476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754" y="1963079"/>
            <a:ext cx="1365891" cy="1183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7EE33-3006-45D4-A112-7D45BEEE57C0}" type="slidenum">
              <a:rPr lang="en-US" altLang="nl-NL" smtClean="0"/>
              <a:pPr>
                <a:defRPr/>
              </a:pPr>
              <a:t>42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7349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188640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Top-down processing of perceptual information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982133" y="2616464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</a:t>
            </a:r>
            <a:r>
              <a:rPr lang="en-US" dirty="0" smtClean="0"/>
              <a:t>s goal directed: perception is based on knowledge, desires and context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the involvement of prior knowledge in interpreting perceptual </a:t>
            </a:r>
            <a:r>
              <a:rPr lang="en-US" dirty="0" smtClean="0"/>
              <a:t>information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Indicates signaling “what should be there”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43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1978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Bottom-up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processing of perceptual information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904496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Is </a:t>
            </a:r>
            <a:r>
              <a:rPr lang="en-US" dirty="0"/>
              <a:t>data driven: incoming data from the environment forms </a:t>
            </a:r>
            <a:r>
              <a:rPr lang="en-US" dirty="0" smtClean="0"/>
              <a:t>perception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</a:t>
            </a:r>
            <a:r>
              <a:rPr lang="en-US" dirty="0" smtClean="0"/>
              <a:t>s </a:t>
            </a:r>
            <a:r>
              <a:rPr lang="en-US" dirty="0"/>
              <a:t>based solely on the data available through the </a:t>
            </a:r>
            <a:r>
              <a:rPr lang="en-US" dirty="0" smtClean="0"/>
              <a:t>senses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Indicates “what is there”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nl-NL" dirty="0"/>
          </a:p>
          <a:p>
            <a:pPr>
              <a:buFont typeface="Wingdings" panose="05000000000000000000" pitchFamily="2" charset="2"/>
              <a:buChar char="v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44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88906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0112" y="2708920"/>
            <a:ext cx="2849573" cy="3332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two bottlenecks for Situation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wareness 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870126"/>
            <a:ext cx="3943350" cy="3727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5" name="Tekstvak 4"/>
          <p:cNvSpPr txBox="1"/>
          <p:nvPr/>
        </p:nvSpPr>
        <p:spPr>
          <a:xfrm>
            <a:off x="971600" y="1785010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Bottleneck 1: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nformation requires attention and processing 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Bottleneck 2: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nformation need to be stored in working memory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45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9449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7640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Bottleneck one for Situation Awareness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016818"/>
            <a:ext cx="5953125" cy="3867150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05064"/>
            <a:ext cx="3805576" cy="2593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46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2098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583704"/>
            <a:ext cx="7704667" cy="1981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nformation requires attention, and processing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 the same time 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/>
              <a:t>Information comes through the same </a:t>
            </a:r>
            <a:r>
              <a:rPr lang="en-US" dirty="0"/>
              <a:t>modality: visual, </a:t>
            </a:r>
            <a:r>
              <a:rPr lang="en-US" dirty="0" smtClean="0"/>
              <a:t>auditory (visual - visual; auditory - auditory)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/>
              <a:t>Draws on the same </a:t>
            </a:r>
            <a:r>
              <a:rPr lang="en-US" dirty="0"/>
              <a:t>sources of central </a:t>
            </a:r>
            <a:r>
              <a:rPr lang="en-US" dirty="0" smtClean="0"/>
              <a:t>processing (reading and multiplying 31 x 8)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/>
              <a:t>Requires the same </a:t>
            </a:r>
            <a:r>
              <a:rPr lang="en-US" dirty="0"/>
              <a:t>response mechanism: speaking, </a:t>
            </a:r>
            <a:r>
              <a:rPr lang="en-US" dirty="0" smtClean="0"/>
              <a:t>writing (speaking – speaking; writing – writing)  </a:t>
            </a:r>
            <a:endParaRPr lang="en-US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47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42822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7640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Bottleneck two for Situation Awareness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844824"/>
            <a:ext cx="3544480" cy="4392488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004" y="2250562"/>
            <a:ext cx="3077086" cy="3667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48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48622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88640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Information need to be stored in Working memory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2348880"/>
            <a:ext cx="7704667" cy="333281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Only a limited amount of unrelated information can be held </a:t>
            </a:r>
            <a:r>
              <a:rPr lang="en-US" dirty="0" smtClean="0"/>
              <a:t>and </a:t>
            </a:r>
            <a:r>
              <a:rPr lang="en-US" dirty="0"/>
              <a:t>manipulated in working memory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7 plus or minus 2 “chunks”, (Miller’s law). </a:t>
            </a:r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/>
              <a:t>A chunk exists of digits </a:t>
            </a:r>
            <a:r>
              <a:rPr lang="en-US" dirty="0"/>
              <a:t>in a list </a:t>
            </a:r>
            <a:r>
              <a:rPr lang="en-US" dirty="0" smtClean="0"/>
              <a:t>which are </a:t>
            </a:r>
            <a:r>
              <a:rPr lang="en-US" dirty="0"/>
              <a:t>grouped </a:t>
            </a:r>
            <a:r>
              <a:rPr lang="en-US" dirty="0" smtClean="0"/>
              <a:t>and </a:t>
            </a:r>
            <a:r>
              <a:rPr lang="en-US" dirty="0"/>
              <a:t>these groups are encoded as a single unit (a chunk</a:t>
            </a:r>
            <a:r>
              <a:rPr lang="en-US" dirty="0" smtClean="0"/>
              <a:t>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49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4357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81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Challenge</a:t>
            </a:r>
            <a:endParaRPr lang="nl-NL" dirty="0"/>
          </a:p>
        </p:txBody>
      </p:sp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825" y="836712"/>
            <a:ext cx="6449401" cy="4826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Rechthoek 6"/>
          <p:cNvSpPr/>
          <p:nvPr/>
        </p:nvSpPr>
        <p:spPr>
          <a:xfrm>
            <a:off x="1691680" y="5805264"/>
            <a:ext cx="7110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Developing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one Single European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Sky by which air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navigation is managed at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European level 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7204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7640"/>
            <a:ext cx="7704667" cy="1981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Model of Situation Awareness in dynamic decision making by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Mica R. Endsley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50</a:t>
            </a:fld>
            <a:endParaRPr lang="en-US" alt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367" y="2564904"/>
            <a:ext cx="6278198" cy="36724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275" endPos="40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295672"/>
            <a:ext cx="7704667" cy="1981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nternal factors that affect Situation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wareness and decision making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02213" y="2667000"/>
            <a:ext cx="6758219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Internal factors: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Goals, objectives and expectations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Long-term memory, information processing and automaticity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Abilities, experience and training 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51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969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xternal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factors that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affect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ituation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wareness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and decision making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90245" y="2667000"/>
            <a:ext cx="4021915" cy="333281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External factors: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System capabilities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Interface design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Stress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Workload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Complexity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Automation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52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3041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57876"/>
            <a:ext cx="7704667" cy="200297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Technology centered versus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User  centered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24428"/>
            <a:ext cx="6873434" cy="3866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53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88640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Technology centered design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7813" y="2667000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Engineers develop sensors and systems that are needed to perform </a:t>
            </a:r>
            <a:r>
              <a:rPr lang="en-US" dirty="0"/>
              <a:t>a</a:t>
            </a:r>
            <a:r>
              <a:rPr lang="en-US" dirty="0" smtClean="0"/>
              <a:t> function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As a result of technology centered design: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Humans can only adapt not create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Humans are error prone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Human-machine system is sub-optimized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54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304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User centered design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9821" y="2276872"/>
            <a:ext cx="7704667" cy="393035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Engineers design the interface around the capabilities and needs of the human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As a result of user centered design: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</a:t>
            </a:r>
            <a:r>
              <a:rPr lang="en-US" dirty="0" smtClean="0"/>
              <a:t>rrors are reduced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roductivity improved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</a:t>
            </a:r>
            <a:r>
              <a:rPr lang="en-US" dirty="0" smtClean="0"/>
              <a:t>afety improved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</a:t>
            </a:r>
            <a:r>
              <a:rPr lang="en-US" dirty="0" smtClean="0"/>
              <a:t>cceptance improved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55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7285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812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User-centered design technology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86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19799"/>
            <a:ext cx="4076087" cy="3332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2" name="Tekstvak 1"/>
          <p:cNvSpPr txBox="1"/>
          <p:nvPr/>
        </p:nvSpPr>
        <p:spPr>
          <a:xfrm>
            <a:off x="1043608" y="1817529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Organized around a users goals, tasks, and abilities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Technology should be organized around how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users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process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information,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and make decisions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Technology must keep the user informed and in control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56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260648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Organized around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users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goals, tasks, and abilities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76872"/>
            <a:ext cx="6928370" cy="34301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</a:effectLst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57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40018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836712"/>
            <a:ext cx="7704667" cy="56886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User centered design is more suitable for complex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systems where users require: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o pursue a variety of competing goals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In a specific timeframe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In which the </a:t>
            </a:r>
            <a:r>
              <a:rPr lang="en-US" dirty="0"/>
              <a:t>sequence of tasks or actions </a:t>
            </a:r>
            <a:r>
              <a:rPr lang="en-US" dirty="0" smtClean="0"/>
              <a:t>is </a:t>
            </a:r>
            <a:r>
              <a:rPr lang="en-US" dirty="0"/>
              <a:t>difficult to describe </a:t>
            </a: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 smtClean="0"/>
              <a:t>With User </a:t>
            </a:r>
            <a:r>
              <a:rPr lang="en-US" dirty="0"/>
              <a:t>centered design </a:t>
            </a:r>
            <a:r>
              <a:rPr lang="en-US" dirty="0" smtClean="0"/>
              <a:t>the user will be supported in their goals, tasks and abilities </a:t>
            </a:r>
          </a:p>
          <a:p>
            <a:pPr marL="0" lvl="0" indent="0">
              <a:buNone/>
            </a:pP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58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58534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32" y="2389901"/>
            <a:ext cx="6291667" cy="39008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88640"/>
            <a:ext cx="7704667" cy="2321769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Technology should be organized around how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users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process information, and make decisions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nl-NL" dirty="0">
                <a:solidFill>
                  <a:schemeClr val="accent1">
                    <a:lumMod val="75000"/>
                  </a:schemeClr>
                </a:solidFill>
              </a:rPr>
            </a:b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59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51570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116632"/>
            <a:ext cx="7704667" cy="1981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European Airspace</a:t>
            </a:r>
            <a:endParaRPr lang="nl-NL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316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4272242" cy="3282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271" y="2142733"/>
            <a:ext cx="4122737" cy="2830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293096"/>
            <a:ext cx="3662306" cy="2348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6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116632"/>
            <a:ext cx="7704667" cy="64087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User centered </a:t>
            </a:r>
            <a:r>
              <a:rPr lang="en-US" dirty="0" smtClean="0"/>
              <a:t>design support the user with: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Classification of the current situation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 Pattern </a:t>
            </a:r>
            <a:r>
              <a:rPr lang="en-US" dirty="0"/>
              <a:t>matching mechanism for quickly understanding the situation</a:t>
            </a: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Choosing the appropriate course of action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With User </a:t>
            </a:r>
            <a:r>
              <a:rPr lang="en-US" dirty="0"/>
              <a:t>centered design </a:t>
            </a:r>
            <a:r>
              <a:rPr lang="en-US" dirty="0" smtClean="0"/>
              <a:t>the user will be supported in gaining </a:t>
            </a:r>
            <a:r>
              <a:rPr lang="en-US" dirty="0"/>
              <a:t>and </a:t>
            </a:r>
            <a:r>
              <a:rPr lang="en-US" dirty="0" smtClean="0"/>
              <a:t>maintaining Situation Awareness</a:t>
            </a:r>
            <a:r>
              <a:rPr lang="en-US" dirty="0"/>
              <a:t>, which forms the basis for decision making 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60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0176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404664"/>
            <a:ext cx="7704667" cy="1981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Technology must keep the user informed and in control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03" y="2402688"/>
            <a:ext cx="5480141" cy="2808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917" y="4365333"/>
            <a:ext cx="4591050" cy="1876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61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12232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1002200"/>
            <a:ext cx="7704667" cy="537912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Technology must: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Allow the flight crew to be in control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Support, and not replace the flight crew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</a:t>
            </a:r>
            <a:r>
              <a:rPr lang="en-US" dirty="0" smtClean="0"/>
              <a:t>nform the flight crew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</a:t>
            </a:r>
            <a:r>
              <a:rPr lang="en-US" dirty="0" smtClean="0"/>
              <a:t>ot make decisions 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With User centered design the user will be informed and in </a:t>
            </a:r>
            <a:r>
              <a:rPr lang="en-US" dirty="0"/>
              <a:t>control for optimal  </a:t>
            </a:r>
            <a:r>
              <a:rPr lang="en-US" dirty="0" smtClean="0"/>
              <a:t>Situation Awareness </a:t>
            </a:r>
            <a:r>
              <a:rPr lang="en-US" dirty="0"/>
              <a:t>and </a:t>
            </a:r>
            <a:r>
              <a:rPr lang="en-US" dirty="0" smtClean="0"/>
              <a:t>successful   </a:t>
            </a:r>
            <a:r>
              <a:rPr lang="en-US" dirty="0"/>
              <a:t>performance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62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0099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Cockpit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Airbus 380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681" y="1772816"/>
            <a:ext cx="6677570" cy="4407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63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4317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-171400"/>
            <a:ext cx="7704667" cy="1981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Cockpit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Boeing 787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676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99" y="1641097"/>
            <a:ext cx="6480468" cy="44670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64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Conclusion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00808"/>
            <a:ext cx="6137696" cy="40700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4340402"/>
            <a:ext cx="4171950" cy="2428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65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7755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-387424"/>
            <a:ext cx="7704667" cy="1981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2133" y="1593776"/>
            <a:ext cx="7910347" cy="47275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SESAR brings: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echnical, operational and responsibility changes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Increased cognitive activities and decision-making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Quality of decision-making is related to Situation Awareness, and mental workload 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/>
              <a:t>With User centered design </a:t>
            </a:r>
            <a:r>
              <a:rPr lang="en-US" dirty="0" smtClean="0"/>
              <a:t>the flight crew </a:t>
            </a:r>
            <a:r>
              <a:rPr lang="en-US" dirty="0"/>
              <a:t>will </a:t>
            </a:r>
            <a:r>
              <a:rPr lang="en-US" dirty="0" smtClean="0"/>
              <a:t>be: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 Supported </a:t>
            </a:r>
            <a:r>
              <a:rPr lang="en-US" dirty="0"/>
              <a:t>in their goals, tasks and </a:t>
            </a:r>
            <a:r>
              <a:rPr lang="en-US" dirty="0" smtClean="0"/>
              <a:t>abilities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/>
              <a:t>Informed and in control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Supported </a:t>
            </a:r>
            <a:r>
              <a:rPr lang="en-US" dirty="0"/>
              <a:t>in gaining and maintaining Situation Awareness, which forms the basis for decision making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66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5659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http://www.sesarju.eu/node/1715</a:t>
            </a:r>
            <a:br>
              <a:rPr lang="nl-NL" dirty="0">
                <a:solidFill>
                  <a:schemeClr val="accent1">
                    <a:lumMod val="75000"/>
                  </a:schemeClr>
                </a:solidFill>
              </a:rPr>
            </a:b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8WP9rx20Ix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34104" y="2636912"/>
            <a:ext cx="5800724" cy="32629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3531540" y="6021288"/>
            <a:ext cx="2282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June 2014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SESAR simulation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67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0650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82133" y="260648"/>
            <a:ext cx="7704667" cy="1752599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European airspace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reached capacity limits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755576" y="2852936"/>
            <a:ext cx="3966453" cy="9361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 smtClean="0"/>
              <a:t>2012                                                                      </a:t>
            </a:r>
            <a:endParaRPr lang="en-US" sz="96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9600" dirty="0" smtClean="0"/>
              <a:t>9.6 million flights per year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9600" dirty="0" smtClean="0"/>
              <a:t>1.6 billion passengers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nl-NL" sz="240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4946904" y="2348880"/>
            <a:ext cx="4017584" cy="14401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9600" dirty="0" smtClean="0"/>
          </a:p>
          <a:p>
            <a:pPr marL="0" indent="0">
              <a:buNone/>
            </a:pPr>
            <a:endParaRPr lang="en-US" sz="9600" dirty="0" smtClean="0"/>
          </a:p>
          <a:p>
            <a:pPr marL="0" indent="0">
              <a:buNone/>
            </a:pPr>
            <a:r>
              <a:rPr lang="en-US" sz="9600" dirty="0" smtClean="0"/>
              <a:t>2030</a:t>
            </a:r>
            <a:endParaRPr lang="en-US" sz="96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9600" dirty="0" smtClean="0"/>
              <a:t>16.9 million flights per year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9600" dirty="0" smtClean="0"/>
              <a:t> 2.7 </a:t>
            </a:r>
            <a:r>
              <a:rPr lang="en-US" sz="9600" dirty="0"/>
              <a:t>billion passengers</a:t>
            </a:r>
          </a:p>
          <a:p>
            <a:pPr marL="0" indent="0">
              <a:buNone/>
            </a:pPr>
            <a:endParaRPr lang="en-US" sz="7400" dirty="0" smtClean="0"/>
          </a:p>
          <a:p>
            <a:endParaRPr lang="en-US" sz="2400" dirty="0"/>
          </a:p>
          <a:p>
            <a:pPr marL="0" indent="0">
              <a:buNone/>
            </a:pPr>
            <a:endParaRPr lang="nl-NL" sz="2400" dirty="0"/>
          </a:p>
        </p:txBody>
      </p:sp>
      <p:sp>
        <p:nvSpPr>
          <p:cNvPr id="8" name="Tekstvak 7"/>
          <p:cNvSpPr txBox="1"/>
          <p:nvPr/>
        </p:nvSpPr>
        <p:spPr>
          <a:xfrm>
            <a:off x="1691680" y="4509120"/>
            <a:ext cx="738214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Higher CO2 emission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Higher costs for airliners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More delays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Costs of fragmented airspace: 4 billion annuall</a:t>
            </a:r>
            <a:r>
              <a:rPr lang="en-US" sz="2400" dirty="0" smtClean="0">
                <a:solidFill>
                  <a:schemeClr val="tx1"/>
                </a:solidFill>
              </a:rPr>
              <a:t>y (now)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13F6A-B0FB-495F-BDAD-860BA3D957D2}" type="slidenum">
              <a:rPr lang="en-US" altLang="nl-NL" smtClean="0"/>
              <a:pPr>
                <a:defRPr/>
              </a:pPr>
              <a:t>7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1877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2133" y="-27384"/>
            <a:ext cx="7704667" cy="1981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Single European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ky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42" name="Tijdelijke aanduiding voor inhoud 6"/>
          <p:cNvSpPr>
            <a:spLocks noGrp="1"/>
          </p:cNvSpPr>
          <p:nvPr>
            <p:ph sz="quarter" idx="4"/>
          </p:nvPr>
        </p:nvSpPr>
        <p:spPr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endParaRPr lang="nl-NL" altLang="nl-NL" dirty="0" smtClean="0"/>
          </a:p>
          <a:p>
            <a:pPr>
              <a:spcBef>
                <a:spcPct val="0"/>
              </a:spcBef>
            </a:pPr>
            <a:endParaRPr lang="nl-NL" altLang="nl-NL" dirty="0" smtClean="0"/>
          </a:p>
        </p:txBody>
      </p:sp>
      <p:pic>
        <p:nvPicPr>
          <p:cNvPr id="1434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2" y="2543208"/>
            <a:ext cx="4356348" cy="375542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66" y="2564904"/>
            <a:ext cx="4253588" cy="3511147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915816" y="1772816"/>
            <a:ext cx="4015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Restructure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of European airspace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47002-A597-405B-B6C3-834CC30E7D8F}" type="slidenum">
              <a:rPr lang="en-US" altLang="nl-NL" smtClean="0"/>
              <a:pPr>
                <a:defRPr/>
              </a:pPr>
              <a:t>8</a:t>
            </a:fld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82133" y="44624"/>
            <a:ext cx="7704667" cy="1944216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Needs for a Single European Sky 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982133" y="2204864"/>
            <a:ext cx="7704667" cy="33328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To create additional capacity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To increase the overall efficiency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To increase safety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To improve capacity and quality of service 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821F-2657-428C-B22F-8819B2374DEE}" type="slidenum">
              <a:rPr lang="en-US" altLang="nl-NL" smtClean="0"/>
              <a:pPr>
                <a:defRPr/>
              </a:pPr>
              <a:t>9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0152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8239</TotalTime>
  <Words>1733</Words>
  <Application>Microsoft Office PowerPoint</Application>
  <PresentationFormat>On-screen Show (4:3)</PresentationFormat>
  <Paragraphs>339</Paragraphs>
  <Slides>67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Corbel</vt:lpstr>
      <vt:lpstr>Wingdings</vt:lpstr>
      <vt:lpstr>Minion</vt:lpstr>
      <vt:lpstr>Arial</vt:lpstr>
      <vt:lpstr>Parallax</vt:lpstr>
      <vt:lpstr>PowerPoint Presentation</vt:lpstr>
      <vt:lpstr>Acknowledgements</vt:lpstr>
      <vt:lpstr>Contents </vt:lpstr>
      <vt:lpstr>Main Problem </vt:lpstr>
      <vt:lpstr>Challenge</vt:lpstr>
      <vt:lpstr>European Airspace</vt:lpstr>
      <vt:lpstr>European airspace reached capacity limits </vt:lpstr>
      <vt:lpstr>A Single European Sky </vt:lpstr>
      <vt:lpstr>Needs for a Single European Sky </vt:lpstr>
      <vt:lpstr>Goals of Single European Sky  </vt:lpstr>
      <vt:lpstr> Four Goals of Single European Sky  </vt:lpstr>
      <vt:lpstr>Single European Sky ATM Research  (SESAR) program for technical and operational solutions</vt:lpstr>
      <vt:lpstr>1. Traffic synchronization  </vt:lpstr>
      <vt:lpstr>First business needs</vt:lpstr>
      <vt:lpstr>2. Airport integration and throughput</vt:lpstr>
      <vt:lpstr>Second business needs</vt:lpstr>
      <vt:lpstr>3. 4-D trajectory</vt:lpstr>
      <vt:lpstr>Third business needs</vt:lpstr>
      <vt:lpstr>4. Network collaboration</vt:lpstr>
      <vt:lpstr>Fourth business needs</vt:lpstr>
      <vt:lpstr>5. Conflict management and automation </vt:lpstr>
      <vt:lpstr>Fifth business needs </vt:lpstr>
      <vt:lpstr>6. System Wide Information Management (SWIM) </vt:lpstr>
      <vt:lpstr>Sixth business needs</vt:lpstr>
      <vt:lpstr>SWIM data exchange</vt:lpstr>
      <vt:lpstr>SWIM data exchange make use of</vt:lpstr>
      <vt:lpstr>Changes for the Flight Crew </vt:lpstr>
      <vt:lpstr>PowerPoint Presentation</vt:lpstr>
      <vt:lpstr>Pilots are given more tasks</vt:lpstr>
      <vt:lpstr>These tasks are</vt:lpstr>
      <vt:lpstr>Conflict prevention  </vt:lpstr>
      <vt:lpstr>Mental workload  </vt:lpstr>
      <vt:lpstr>Definition of Mental workload</vt:lpstr>
      <vt:lpstr>High-mental workload and  under-load</vt:lpstr>
      <vt:lpstr>Consequences of high-mental workload and under-load </vt:lpstr>
      <vt:lpstr>Definition of Situation Awareness according Mica R. Endsley</vt:lpstr>
      <vt:lpstr>Three characteristics of Situation Awareness</vt:lpstr>
      <vt:lpstr>The three levels of Situation Awareness</vt:lpstr>
      <vt:lpstr>Characteristics of the three levels of Situation Awareness</vt:lpstr>
      <vt:lpstr>Wickens’s schematic model of human information processing     </vt:lpstr>
      <vt:lpstr>Three basic stages of human response</vt:lpstr>
      <vt:lpstr>Top-down and Bottom-up processing of  perceptual information </vt:lpstr>
      <vt:lpstr>Top-down processing of perceptual information</vt:lpstr>
      <vt:lpstr>Bottom-up processing of perceptual information</vt:lpstr>
      <vt:lpstr>The two bottlenecks for Situation Awareness  </vt:lpstr>
      <vt:lpstr>Bottleneck one for Situation Awareness</vt:lpstr>
      <vt:lpstr>Information requires attention, and processing at the same time   </vt:lpstr>
      <vt:lpstr>Bottleneck two for Situation Awareness </vt:lpstr>
      <vt:lpstr>Information need to be stored in Working memory </vt:lpstr>
      <vt:lpstr>Model of Situation Awareness in dynamic decision making by  Mica R. Endsley</vt:lpstr>
      <vt:lpstr>Internal factors that affect Situation Awareness and decision making </vt:lpstr>
      <vt:lpstr>External factors that affect Situation Awareness and decision making </vt:lpstr>
      <vt:lpstr>Technology centered versus  User  centered</vt:lpstr>
      <vt:lpstr>Technology centered design </vt:lpstr>
      <vt:lpstr>User centered design </vt:lpstr>
      <vt:lpstr>User-centered design technology</vt:lpstr>
      <vt:lpstr>1. Organized around a users goals, tasks, and abilities </vt:lpstr>
      <vt:lpstr>PowerPoint Presentation</vt:lpstr>
      <vt:lpstr>2. Technology should be organized around how users process information, and make decisions </vt:lpstr>
      <vt:lpstr>PowerPoint Presentation</vt:lpstr>
      <vt:lpstr>3. Technology must keep the user informed and in control </vt:lpstr>
      <vt:lpstr> </vt:lpstr>
      <vt:lpstr>Cockpit Airbus 380</vt:lpstr>
      <vt:lpstr>Cockpit Boeing 787 </vt:lpstr>
      <vt:lpstr>Conclusion </vt:lpstr>
      <vt:lpstr>Conclusions</vt:lpstr>
      <vt:lpstr>http://www.sesarju.eu/node/1715 </vt:lpstr>
    </vt:vector>
  </TitlesOfParts>
  <Company>Universiteit Leiden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 presentatie</dc:title>
  <dc:creator>kookerjade</dc:creator>
  <cp:lastModifiedBy>ETI</cp:lastModifiedBy>
  <cp:revision>297</cp:revision>
  <cp:lastPrinted>2014-06-23T17:19:17Z</cp:lastPrinted>
  <dcterms:created xsi:type="dcterms:W3CDTF">2012-09-10T10:01:41Z</dcterms:created>
  <dcterms:modified xsi:type="dcterms:W3CDTF">2014-10-31T14:17:27Z</dcterms:modified>
</cp:coreProperties>
</file>