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8" r:id="rId2"/>
    <p:sldId id="343" r:id="rId3"/>
    <p:sldId id="344" r:id="rId4"/>
    <p:sldId id="259" r:id="rId5"/>
    <p:sldId id="327" r:id="rId6"/>
    <p:sldId id="328" r:id="rId7"/>
    <p:sldId id="345" r:id="rId8"/>
    <p:sldId id="346" r:id="rId9"/>
    <p:sldId id="347" r:id="rId10"/>
    <p:sldId id="349" r:id="rId11"/>
    <p:sldId id="350" r:id="rId12"/>
    <p:sldId id="351" r:id="rId13"/>
    <p:sldId id="353" r:id="rId14"/>
    <p:sldId id="354" r:id="rId15"/>
    <p:sldId id="348" r:id="rId16"/>
    <p:sldId id="332" r:id="rId17"/>
    <p:sldId id="357" r:id="rId18"/>
    <p:sldId id="358" r:id="rId19"/>
    <p:sldId id="360" r:id="rId20"/>
    <p:sldId id="361" r:id="rId21"/>
    <p:sldId id="362" r:id="rId22"/>
    <p:sldId id="366" r:id="rId23"/>
    <p:sldId id="363" r:id="rId24"/>
    <p:sldId id="364" r:id="rId25"/>
    <p:sldId id="365" r:id="rId26"/>
    <p:sldId id="335" r:id="rId27"/>
    <p:sldId id="312" r:id="rId28"/>
    <p:sldId id="315" r:id="rId29"/>
    <p:sldId id="316" r:id="rId30"/>
    <p:sldId id="367" r:id="rId31"/>
    <p:sldId id="320" r:id="rId32"/>
    <p:sldId id="368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7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31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1331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charset="0"/>
              </a:endParaRPr>
            </a:p>
          </p:txBody>
        </p:sp>
        <p:grpSp>
          <p:nvGrpSpPr>
            <p:cNvPr id="1331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331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331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332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332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332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332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332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332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332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332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charset="0"/>
                </a:endParaRPr>
              </a:p>
            </p:txBody>
          </p:sp>
        </p:grpSp>
      </p:grpSp>
      <p:sp>
        <p:nvSpPr>
          <p:cNvPr id="1332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32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33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0D084D7-2333-4059-A817-22C825E7E77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3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3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83DC7E-759D-4930-9BB9-88842867305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B1D11E-D042-481F-A0FE-D35835222AB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024252-A29B-40DD-8B28-35A3AE940F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A8A6AB-9474-48DE-A869-DF314B4706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75906-EC62-4E09-8626-AAFBAE726F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375E27-ADC6-44CD-8DFE-58500E32FE2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A80EF9-6E6C-4237-9E36-DB105AA1EA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E763D4-74E4-4B5A-9429-0AD28753191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C1BAA1-8742-4025-B6BA-F9CA622FA7B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5A8B5B-1F6F-476F-8612-6ED07B5ABC4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88409816-6D9F-42D4-A630-E6F23ADF6D0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229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1229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1229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229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229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1230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230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230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30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0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    </a:t>
            </a:r>
            <a:r>
              <a:rPr lang="en-US" dirty="0" err="1" smtClean="0"/>
              <a:t>PlatoMundi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a voyage with </a:t>
            </a:r>
            <a:r>
              <a:rPr lang="en-US" dirty="0" err="1" smtClean="0"/>
              <a:t>Er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28728" y="4214818"/>
            <a:ext cx="7062806" cy="1752600"/>
          </a:xfrm>
        </p:spPr>
        <p:txBody>
          <a:bodyPr/>
          <a:lstStyle/>
          <a:p>
            <a:r>
              <a:rPr lang="pt-PT" sz="2400" b="1" dirty="0" smtClean="0"/>
              <a:t>Helena Barbas</a:t>
            </a:r>
          </a:p>
          <a:p>
            <a:r>
              <a:rPr lang="pt-PT" sz="2400" dirty="0" smtClean="0"/>
              <a:t>Universidade </a:t>
            </a:r>
            <a:r>
              <a:rPr lang="pt-PT" sz="2400" dirty="0" smtClean="0"/>
              <a:t>Nova de </a:t>
            </a:r>
            <a:r>
              <a:rPr lang="pt-PT" sz="2400" dirty="0" smtClean="0"/>
              <a:t>Lisboa</a:t>
            </a:r>
          </a:p>
          <a:p>
            <a:r>
              <a:rPr lang="pt-PT" sz="2400" dirty="0" smtClean="0"/>
              <a:t>CENTRIA – Centre for Artificial Intelligence</a:t>
            </a:r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6381750"/>
            <a:ext cx="1704975" cy="257175"/>
          </a:xfrm>
          <a:prstGeom prst="rect">
            <a:avLst/>
          </a:prstGeom>
          <a:noFill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2588" y="260350"/>
            <a:ext cx="2170112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857232"/>
            <a:ext cx="1143000" cy="21717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57158" y="5934670"/>
            <a:ext cx="4643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Bruges </a:t>
            </a:r>
            <a:r>
              <a:rPr lang="en-US" dirty="0" err="1" smtClean="0"/>
              <a:t>Novotel</a:t>
            </a:r>
            <a:r>
              <a:rPr lang="en-US" dirty="0" smtClean="0"/>
              <a:t> </a:t>
            </a:r>
            <a:r>
              <a:rPr lang="en-US" dirty="0" smtClean="0"/>
              <a:t>Centrum, Bruges, Belgium</a:t>
            </a:r>
          </a:p>
          <a:p>
            <a:r>
              <a:rPr lang="pt-PT" dirty="0" smtClean="0"/>
              <a:t>16</a:t>
            </a:r>
            <a:r>
              <a:rPr lang="pt-PT" baseline="30000" dirty="0" smtClean="0"/>
              <a:t>th</a:t>
            </a:r>
            <a:r>
              <a:rPr lang="pt-PT" dirty="0" smtClean="0"/>
              <a:t> April 2009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428736"/>
            <a:ext cx="1714512" cy="571504"/>
          </a:xfrm>
        </p:spPr>
        <p:txBody>
          <a:bodyPr/>
          <a:lstStyle/>
          <a:p>
            <a:pPr marL="660400" indent="-660400">
              <a:lnSpc>
                <a:spcPct val="90000"/>
              </a:lnSpc>
              <a:spcBef>
                <a:spcPct val="45000"/>
              </a:spcBef>
              <a:buFontTx/>
              <a:buNone/>
            </a:pPr>
            <a:r>
              <a:rPr lang="pt-PT" sz="2400" dirty="0" smtClean="0"/>
              <a:t>Oceanus</a:t>
            </a:r>
            <a:endParaRPr lang="en-US" sz="2400" dirty="0"/>
          </a:p>
        </p:txBody>
      </p:sp>
      <p:sp>
        <p:nvSpPr>
          <p:cNvPr id="90116" name="AutoShape 4"/>
          <p:cNvSpPr>
            <a:spLocks noChangeArrowheads="1"/>
          </p:cNvSpPr>
          <p:nvPr/>
        </p:nvSpPr>
        <p:spPr bwMode="auto">
          <a:xfrm>
            <a:off x="2444750" y="1414463"/>
            <a:ext cx="5748338" cy="91440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7" name="Oval 5"/>
          <p:cNvSpPr>
            <a:spLocks noChangeArrowheads="1"/>
          </p:cNvSpPr>
          <p:nvPr/>
        </p:nvSpPr>
        <p:spPr bwMode="auto">
          <a:xfrm>
            <a:off x="3238500" y="3783013"/>
            <a:ext cx="4171950" cy="10239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8" name="Oval 6"/>
          <p:cNvSpPr>
            <a:spLocks noChangeArrowheads="1"/>
          </p:cNvSpPr>
          <p:nvPr/>
        </p:nvSpPr>
        <p:spPr bwMode="auto">
          <a:xfrm>
            <a:off x="3863975" y="5126038"/>
            <a:ext cx="2827338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4130675" y="4067175"/>
            <a:ext cx="2322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pt-PT" sz="2400" b="0" dirty="0" smtClean="0">
                <a:latin typeface="Arial" charset="0"/>
              </a:rPr>
              <a:t>Lake Acherusia</a:t>
            </a:r>
            <a:endParaRPr lang="en-US" sz="2400" b="0" dirty="0">
              <a:latin typeface="Arial" charset="0"/>
            </a:endParaRPr>
          </a:p>
        </p:txBody>
      </p: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4500562" y="5337175"/>
            <a:ext cx="14049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pt-PT" sz="2400" b="0" dirty="0" smtClean="0">
                <a:latin typeface="Arial" charset="0"/>
              </a:rPr>
              <a:t>Tartarus</a:t>
            </a:r>
            <a:endParaRPr lang="en-US" sz="2400" b="0" dirty="0">
              <a:latin typeface="Arial" charset="0"/>
            </a:endParaRPr>
          </a:p>
        </p:txBody>
      </p:sp>
      <p:sp>
        <p:nvSpPr>
          <p:cNvPr id="90121" name="Text Box 9"/>
          <p:cNvSpPr txBox="1">
            <a:spLocks noChangeArrowheads="1"/>
          </p:cNvSpPr>
          <p:nvPr/>
        </p:nvSpPr>
        <p:spPr bwMode="auto">
          <a:xfrm>
            <a:off x="4875213" y="1619250"/>
            <a:ext cx="9128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pt-PT" sz="2400" dirty="0" smtClean="0"/>
              <a:t>Earth</a:t>
            </a:r>
            <a:endParaRPr lang="en-US" sz="2400" b="0" dirty="0">
              <a:latin typeface="Arial" charset="0"/>
            </a:endParaRPr>
          </a:p>
        </p:txBody>
      </p:sp>
      <p:sp>
        <p:nvSpPr>
          <p:cNvPr id="90122" name="AutoShape 10"/>
          <p:cNvSpPr>
            <a:spLocks noChangeArrowheads="1"/>
          </p:cNvSpPr>
          <p:nvPr/>
        </p:nvSpPr>
        <p:spPr bwMode="auto">
          <a:xfrm rot="-1710725">
            <a:off x="2049463" y="2019300"/>
            <a:ext cx="733425" cy="1214438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4" name="AutoShape 12"/>
          <p:cNvSpPr>
            <a:spLocks noChangeArrowheads="1"/>
          </p:cNvSpPr>
          <p:nvPr/>
        </p:nvSpPr>
        <p:spPr bwMode="auto">
          <a:xfrm rot="1353827">
            <a:off x="7942263" y="2003425"/>
            <a:ext cx="733425" cy="1214438"/>
          </a:xfrm>
          <a:prstGeom prst="curvedLef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5" name="AutoShape 13"/>
          <p:cNvSpPr>
            <a:spLocks noChangeArrowheads="1"/>
          </p:cNvSpPr>
          <p:nvPr/>
        </p:nvSpPr>
        <p:spPr bwMode="auto">
          <a:xfrm rot="-1188682">
            <a:off x="2516188" y="3235325"/>
            <a:ext cx="733425" cy="1214438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6" name="AutoShape 14"/>
          <p:cNvSpPr>
            <a:spLocks noChangeArrowheads="1"/>
          </p:cNvSpPr>
          <p:nvPr/>
        </p:nvSpPr>
        <p:spPr bwMode="auto">
          <a:xfrm rot="1353827">
            <a:off x="6813550" y="4686300"/>
            <a:ext cx="733425" cy="1214438"/>
          </a:xfrm>
          <a:prstGeom prst="curvedLef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7" name="Text Box 15"/>
          <p:cNvSpPr txBox="1">
            <a:spLocks noChangeArrowheads="1"/>
          </p:cNvSpPr>
          <p:nvPr/>
        </p:nvSpPr>
        <p:spPr bwMode="auto">
          <a:xfrm>
            <a:off x="500034" y="2285992"/>
            <a:ext cx="22621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pt-PT" sz="2400" b="0" dirty="0" smtClean="0">
                <a:latin typeface="Arial" charset="0"/>
              </a:rPr>
              <a:t>Cocitus</a:t>
            </a:r>
            <a:endParaRPr lang="pt-PT" sz="2400" b="0" dirty="0">
              <a:latin typeface="Arial" charset="0"/>
            </a:endParaRPr>
          </a:p>
        </p:txBody>
      </p:sp>
      <p:sp>
        <p:nvSpPr>
          <p:cNvPr id="90129" name="Oval 17"/>
          <p:cNvSpPr>
            <a:spLocks noChangeArrowheads="1"/>
          </p:cNvSpPr>
          <p:nvPr/>
        </p:nvSpPr>
        <p:spPr bwMode="auto">
          <a:xfrm>
            <a:off x="2895600" y="2514600"/>
            <a:ext cx="4918075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30" name="Text Box 18"/>
          <p:cNvSpPr txBox="1">
            <a:spLocks noChangeArrowheads="1"/>
          </p:cNvSpPr>
          <p:nvPr/>
        </p:nvSpPr>
        <p:spPr bwMode="auto">
          <a:xfrm>
            <a:off x="4784725" y="26924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pt-PT" sz="2400" b="0">
                <a:latin typeface="Arial" charset="0"/>
              </a:rPr>
              <a:t>Hades</a:t>
            </a:r>
            <a:endParaRPr lang="en-US" sz="2400" b="0">
              <a:latin typeface="Arial" charset="0"/>
            </a:endParaRPr>
          </a:p>
        </p:txBody>
      </p:sp>
      <p:sp>
        <p:nvSpPr>
          <p:cNvPr id="90131" name="AutoShape 19"/>
          <p:cNvSpPr>
            <a:spLocks noChangeArrowheads="1"/>
          </p:cNvSpPr>
          <p:nvPr/>
        </p:nvSpPr>
        <p:spPr bwMode="auto">
          <a:xfrm rot="-1710725">
            <a:off x="3048000" y="4652963"/>
            <a:ext cx="733425" cy="1214437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32" name="AutoShape 20"/>
          <p:cNvSpPr>
            <a:spLocks noChangeArrowheads="1"/>
          </p:cNvSpPr>
          <p:nvPr/>
        </p:nvSpPr>
        <p:spPr bwMode="auto">
          <a:xfrm rot="1353827">
            <a:off x="7424738" y="3216275"/>
            <a:ext cx="733425" cy="1214438"/>
          </a:xfrm>
          <a:prstGeom prst="curvedLef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34" name="Text Box 22"/>
          <p:cNvSpPr txBox="1">
            <a:spLocks noChangeArrowheads="1"/>
          </p:cNvSpPr>
          <p:nvPr/>
        </p:nvSpPr>
        <p:spPr bwMode="auto">
          <a:xfrm>
            <a:off x="500034" y="4786322"/>
            <a:ext cx="2644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pt-PT" sz="2400" b="0" dirty="0" smtClean="0">
                <a:latin typeface="Arial" charset="0"/>
              </a:rPr>
              <a:t>Piriphlegetonte</a:t>
            </a:r>
            <a:endParaRPr lang="en-US" dirty="0"/>
          </a:p>
        </p:txBody>
      </p:sp>
      <p:sp>
        <p:nvSpPr>
          <p:cNvPr id="90135" name="Rectangle 23"/>
          <p:cNvSpPr>
            <a:spLocks noChangeArrowheads="1"/>
          </p:cNvSpPr>
          <p:nvPr/>
        </p:nvSpPr>
        <p:spPr bwMode="auto">
          <a:xfrm>
            <a:off x="500034" y="3429000"/>
            <a:ext cx="2554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pt-PT" sz="2400" b="0" dirty="0" smtClean="0">
                <a:latin typeface="Arial" charset="0"/>
              </a:rPr>
              <a:t>Acheronte </a:t>
            </a:r>
            <a:endParaRPr lang="en-US" sz="2400" b="0" dirty="0">
              <a:latin typeface="Arial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1472" y="500042"/>
            <a:ext cx="8072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dirty="0" smtClean="0"/>
              <a:t>Plato’s Geography </a:t>
            </a:r>
            <a:r>
              <a:rPr lang="pt-PT" sz="2800" dirty="0" smtClean="0"/>
              <a:t>( Myth of Er + </a:t>
            </a:r>
            <a:r>
              <a:rPr lang="pt-PT" sz="2800" i="1" dirty="0" smtClean="0"/>
              <a:t>Timaeus</a:t>
            </a:r>
            <a:r>
              <a:rPr lang="pt-PT" sz="2800" dirty="0" smtClean="0"/>
              <a:t>)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714488"/>
            <a:ext cx="4883150" cy="457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33F1-05EB-4BAF-8EEA-8E4FEDAB3B23}" type="slidenum">
              <a:rPr lang="en-US"/>
              <a:pPr/>
              <a:t>11</a:t>
            </a:fld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42910" y="500042"/>
            <a:ext cx="36845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200" dirty="0" smtClean="0"/>
              <a:t>Plato’s </a:t>
            </a:r>
            <a:r>
              <a:rPr lang="pt-PT" sz="3200" dirty="0" smtClean="0"/>
              <a:t>Geography</a:t>
            </a:r>
            <a:endParaRPr lang="en-US" sz="3200" dirty="0"/>
          </a:p>
        </p:txBody>
      </p:sp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142984"/>
            <a:ext cx="3410115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" name="Rectangle 26"/>
          <p:cNvSpPr/>
          <p:nvPr/>
        </p:nvSpPr>
        <p:spPr>
          <a:xfrm>
            <a:off x="642910" y="5857892"/>
            <a:ext cx="2834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smtClean="0"/>
              <a:t>Al-Idrisi  Map (1099-1166)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210721"/>
            <a:ext cx="7572428" cy="521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714348" y="571480"/>
            <a:ext cx="68729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200" dirty="0" smtClean="0"/>
              <a:t>Dante’s </a:t>
            </a:r>
            <a:r>
              <a:rPr lang="pt-PT" sz="3200" b="1" dirty="0" smtClean="0"/>
              <a:t>Inferno</a:t>
            </a:r>
            <a:r>
              <a:rPr lang="pt-PT" sz="3200" dirty="0" smtClean="0"/>
              <a:t>  by Boticelli (c.1480)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14974"/>
          </a:xfrm>
        </p:spPr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Software</a:t>
            </a:r>
            <a:r>
              <a:rPr lang="en-GB" dirty="0" smtClean="0"/>
              <a:t>: Free Open Source platforms and programs  - i.e.</a:t>
            </a:r>
          </a:p>
          <a:p>
            <a:pPr lvl="1"/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 Engine </a:t>
            </a:r>
            <a:r>
              <a:rPr lang="en-GB" dirty="0" smtClean="0"/>
              <a:t>(Valve) – extensible, modular environment </a:t>
            </a:r>
            <a:r>
              <a:rPr lang="en-GB" dirty="0" smtClean="0"/>
              <a:t>for PC and console games that combines leading-edge </a:t>
            </a:r>
            <a:r>
              <a:rPr lang="en-GB" dirty="0" smtClean="0"/>
              <a:t>tools</a:t>
            </a:r>
            <a:endParaRPr lang="en-GB" dirty="0" smtClean="0"/>
          </a:p>
          <a:p>
            <a:pPr lvl="1"/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Maya</a:t>
            </a:r>
            <a:r>
              <a:rPr lang="en-GB" dirty="0" smtClean="0"/>
              <a:t> (Autodesk) free to download for </a:t>
            </a:r>
            <a:r>
              <a:rPr lang="en-GB" dirty="0" smtClean="0"/>
              <a:t>student or </a:t>
            </a:r>
            <a:r>
              <a:rPr lang="en-GB" dirty="0" smtClean="0"/>
              <a:t>academic purposes</a:t>
            </a:r>
            <a:endParaRPr lang="en-GB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14974"/>
          </a:xfrm>
        </p:spPr>
        <p:txBody>
          <a:bodyPr/>
          <a:lstStyle/>
          <a:p>
            <a:r>
              <a:rPr lang="en-GB" dirty="0" smtClean="0"/>
              <a:t>C</a:t>
            </a:r>
            <a:r>
              <a:rPr lang="en-GB" dirty="0" smtClean="0"/>
              <a:t>oncerning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 game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design:</a:t>
            </a:r>
            <a:r>
              <a:rPr lang="en-GB" dirty="0" smtClean="0"/>
              <a:t> </a:t>
            </a:r>
            <a:r>
              <a:rPr lang="en-GB" dirty="0" smtClean="0"/>
              <a:t>special emphasis is to be given to aesthetics </a:t>
            </a:r>
            <a:r>
              <a:rPr lang="en-GB" dirty="0" smtClean="0"/>
              <a:t>role </a:t>
            </a:r>
            <a:r>
              <a:rPr lang="en-GB" dirty="0" smtClean="0"/>
              <a:t>in this game </a:t>
            </a:r>
            <a:r>
              <a:rPr lang="en-GB" dirty="0" smtClean="0"/>
              <a:t>experience</a:t>
            </a:r>
          </a:p>
          <a:p>
            <a:r>
              <a:rPr lang="en-GB" dirty="0" smtClean="0"/>
              <a:t>T</a:t>
            </a:r>
            <a:r>
              <a:rPr lang="en-GB" dirty="0" smtClean="0"/>
              <a:t>he </a:t>
            </a:r>
            <a:r>
              <a:rPr lang="en-GB" dirty="0" smtClean="0"/>
              <a:t>drawings will be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original</a:t>
            </a:r>
            <a:r>
              <a:rPr lang="en-GB" dirty="0" smtClean="0"/>
              <a:t>, </a:t>
            </a:r>
            <a:r>
              <a:rPr lang="en-GB" dirty="0" smtClean="0"/>
              <a:t>inspired </a:t>
            </a:r>
            <a:r>
              <a:rPr lang="en-GB" dirty="0" smtClean="0"/>
              <a:t>from the classic </a:t>
            </a:r>
            <a:r>
              <a:rPr lang="en-GB" dirty="0" smtClean="0"/>
              <a:t>arts</a:t>
            </a:r>
          </a:p>
          <a:p>
            <a:r>
              <a:rPr lang="en-GB" dirty="0" smtClean="0"/>
              <a:t>They will avoid </a:t>
            </a:r>
            <a:r>
              <a:rPr lang="en-GB" dirty="0" smtClean="0"/>
              <a:t>stereotyped, gloomy or childish </a:t>
            </a:r>
            <a:r>
              <a:rPr lang="en-GB" dirty="0" smtClean="0"/>
              <a:t>representations </a:t>
            </a:r>
            <a:r>
              <a:rPr lang="en-GB" dirty="0" smtClean="0"/>
              <a:t>(anime or </a:t>
            </a:r>
            <a:r>
              <a:rPr lang="en-GB" dirty="0" err="1" smtClean="0"/>
              <a:t>machimina</a:t>
            </a:r>
            <a:r>
              <a:rPr lang="en-GB" dirty="0" smtClean="0"/>
              <a:t>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4643446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Dyonisus running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43042" y="6072206"/>
            <a:ext cx="697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Fight</a:t>
            </a:r>
            <a:endParaRPr lang="en-US" dirty="0"/>
          </a:p>
        </p:txBody>
      </p:sp>
      <p:pic>
        <p:nvPicPr>
          <p:cNvPr id="15364" name="Picture 4" descr="E:\Plato_FCT\Gregos\T17_1Heli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928670"/>
            <a:ext cx="4829175" cy="3733800"/>
          </a:xfrm>
          <a:prstGeom prst="rect">
            <a:avLst/>
          </a:prstGeom>
          <a:noFill/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4429132"/>
            <a:ext cx="3136900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2" name="Picture 2" descr="E:\Plato_FCT\Gregos\dionysusrunnin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5" y="571480"/>
            <a:ext cx="3021232" cy="400052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858016" y="4857760"/>
            <a:ext cx="175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Helios’ Charriot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14974"/>
          </a:xfrm>
        </p:spPr>
        <p:txBody>
          <a:bodyPr/>
          <a:lstStyle/>
          <a:p>
            <a:r>
              <a:rPr lang="en-GB" dirty="0" smtClean="0"/>
              <a:t>From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storytelling</a:t>
            </a:r>
            <a:r>
              <a:rPr lang="en-GB" dirty="0" smtClean="0"/>
              <a:t> will depart game conceptual and practical </a:t>
            </a:r>
            <a:r>
              <a:rPr lang="en-GB" dirty="0" smtClean="0"/>
              <a:t>design (bible, visual </a:t>
            </a:r>
            <a:r>
              <a:rPr lang="en-GB" dirty="0" smtClean="0"/>
              <a:t>and audio </a:t>
            </a:r>
            <a:r>
              <a:rPr lang="en-GB" dirty="0" smtClean="0"/>
              <a:t>elements, </a:t>
            </a:r>
            <a:r>
              <a:rPr lang="en-GB" dirty="0" smtClean="0"/>
              <a:t>interfaces, etc</a:t>
            </a:r>
            <a:r>
              <a:rPr lang="en-GB" dirty="0" smtClean="0"/>
              <a:t>.) </a:t>
            </a:r>
          </a:p>
          <a:p>
            <a:r>
              <a:rPr lang="en-GB" dirty="0" smtClean="0"/>
              <a:t>In </a:t>
            </a:r>
            <a:r>
              <a:rPr lang="en-GB" dirty="0" smtClean="0"/>
              <a:t>this kind of narrative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spaces</a:t>
            </a:r>
            <a:r>
              <a:rPr lang="en-GB" dirty="0" smtClean="0"/>
              <a:t> </a:t>
            </a:r>
            <a:r>
              <a:rPr lang="en-GB" dirty="0" smtClean="0"/>
              <a:t>(worlds and scenarios)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determinant </a:t>
            </a:r>
            <a:r>
              <a:rPr lang="en-GB" dirty="0" smtClean="0"/>
              <a:t>for plot and characters, as well </a:t>
            </a:r>
            <a:r>
              <a:rPr lang="en-GB" dirty="0" smtClean="0"/>
              <a:t>as </a:t>
            </a:r>
            <a:r>
              <a:rPr lang="en-GB" dirty="0" smtClean="0"/>
              <a:t>action development and task </a:t>
            </a:r>
            <a:r>
              <a:rPr lang="en-GB" dirty="0" smtClean="0"/>
              <a:t>planning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14974"/>
          </a:xfrm>
        </p:spPr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Geography</a:t>
            </a:r>
            <a:r>
              <a:rPr lang="en-GB" dirty="0" smtClean="0"/>
              <a:t> </a:t>
            </a:r>
            <a:r>
              <a:rPr lang="en-GB" dirty="0" smtClean="0"/>
              <a:t>will be distributed by four </a:t>
            </a:r>
            <a:r>
              <a:rPr lang="en-GB" dirty="0" smtClean="0"/>
              <a:t>worlds </a:t>
            </a:r>
            <a:r>
              <a:rPr lang="en-GB" dirty="0" smtClean="0"/>
              <a:t>– Earth, Limbo, Heaven and Hell – all interconnected through the </a:t>
            </a:r>
            <a:r>
              <a:rPr lang="en-GB" dirty="0" smtClean="0"/>
              <a:t>Rainbow column </a:t>
            </a:r>
            <a:r>
              <a:rPr lang="en-GB" dirty="0" smtClean="0"/>
              <a:t>and Styx </a:t>
            </a:r>
            <a:r>
              <a:rPr lang="en-GB" dirty="0" smtClean="0"/>
              <a:t>river</a:t>
            </a:r>
          </a:p>
          <a:p>
            <a:r>
              <a:rPr lang="en-GB" dirty="0" smtClean="0"/>
              <a:t>The </a:t>
            </a:r>
            <a:r>
              <a:rPr lang="en-GB" dirty="0" smtClean="0"/>
              <a:t>interconnection and interaction between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levels </a:t>
            </a:r>
            <a:r>
              <a:rPr lang="en-GB" dirty="0" smtClean="0"/>
              <a:t>will open the passageways for </a:t>
            </a:r>
            <a:r>
              <a:rPr lang="en-GB" dirty="0" smtClean="0"/>
              <a:t>characters/tasks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14974"/>
          </a:xfrm>
        </p:spPr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Characters</a:t>
            </a:r>
            <a:r>
              <a:rPr lang="en-GB" dirty="0" smtClean="0"/>
              <a:t> will </a:t>
            </a:r>
            <a:r>
              <a:rPr lang="en-GB" dirty="0" smtClean="0"/>
              <a:t>be able to walk, </a:t>
            </a:r>
            <a:r>
              <a:rPr lang="en-GB" dirty="0" smtClean="0"/>
              <a:t>run</a:t>
            </a:r>
            <a:r>
              <a:rPr lang="en-GB" dirty="0" smtClean="0"/>
              <a:t>, and </a:t>
            </a:r>
            <a:r>
              <a:rPr lang="en-GB" dirty="0" smtClean="0"/>
              <a:t>hide</a:t>
            </a:r>
          </a:p>
          <a:p>
            <a:r>
              <a:rPr lang="en-GB" dirty="0" smtClean="0"/>
              <a:t>Other </a:t>
            </a:r>
            <a:r>
              <a:rPr lang="en-GB" dirty="0" smtClean="0"/>
              <a:t>activities are: </a:t>
            </a:r>
            <a:endParaRPr lang="en-GB" dirty="0" smtClean="0"/>
          </a:p>
          <a:p>
            <a:pPr lvl="1"/>
            <a:r>
              <a:rPr lang="en-GB" dirty="0" smtClean="0"/>
              <a:t>giving orders</a:t>
            </a:r>
          </a:p>
          <a:p>
            <a:pPr lvl="1"/>
            <a:r>
              <a:rPr lang="en-GB" dirty="0" smtClean="0"/>
              <a:t>negotiate</a:t>
            </a:r>
          </a:p>
          <a:p>
            <a:pPr lvl="1"/>
            <a:r>
              <a:rPr lang="en-GB" dirty="0" smtClean="0"/>
              <a:t>solve enigmas</a:t>
            </a:r>
          </a:p>
          <a:p>
            <a:pPr lvl="1"/>
            <a:r>
              <a:rPr lang="en-GB" dirty="0" smtClean="0"/>
              <a:t>answer questions</a:t>
            </a:r>
          </a:p>
          <a:p>
            <a:pPr lvl="1"/>
            <a:r>
              <a:rPr lang="en-GB" dirty="0" smtClean="0"/>
              <a:t>role-play</a:t>
            </a:r>
          </a:p>
          <a:p>
            <a:pPr lvl="1"/>
            <a:r>
              <a:rPr lang="en-GB" dirty="0" smtClean="0"/>
              <a:t>tasks </a:t>
            </a:r>
          </a:p>
          <a:p>
            <a:pPr lvl="1"/>
            <a:r>
              <a:rPr lang="en-GB" dirty="0" smtClean="0"/>
              <a:t>find objects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14974"/>
          </a:xfrm>
        </p:spPr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Magical objects </a:t>
            </a:r>
            <a:r>
              <a:rPr lang="en-GB" dirty="0" smtClean="0"/>
              <a:t>/ tokens: </a:t>
            </a:r>
          </a:p>
          <a:p>
            <a:r>
              <a:rPr lang="en-GB" dirty="0" smtClean="0"/>
              <a:t>T</a:t>
            </a:r>
            <a:r>
              <a:rPr lang="en-GB" dirty="0" smtClean="0"/>
              <a:t>he </a:t>
            </a:r>
            <a:r>
              <a:rPr lang="en-GB" dirty="0" err="1" smtClean="0"/>
              <a:t>Gyges</a:t>
            </a:r>
            <a:r>
              <a:rPr lang="en-GB" dirty="0" smtClean="0"/>
              <a:t>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ring</a:t>
            </a:r>
          </a:p>
          <a:p>
            <a:r>
              <a:rPr lang="en-GB" dirty="0" smtClean="0"/>
              <a:t>Hades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helm</a:t>
            </a:r>
            <a:r>
              <a:rPr lang="en-GB" dirty="0" smtClean="0"/>
              <a:t> </a:t>
            </a:r>
            <a:r>
              <a:rPr lang="en-GB" dirty="0" smtClean="0"/>
              <a:t>of </a:t>
            </a:r>
            <a:r>
              <a:rPr lang="en-GB" dirty="0" smtClean="0"/>
              <a:t>darkness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smtClean="0"/>
              <a:t>	both </a:t>
            </a:r>
            <a:r>
              <a:rPr lang="en-GB" dirty="0" smtClean="0"/>
              <a:t>providing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invisibility</a:t>
            </a:r>
          </a:p>
          <a:p>
            <a:r>
              <a:rPr lang="en-GB" dirty="0" smtClean="0"/>
              <a:t>Invisibility </a:t>
            </a:r>
            <a:r>
              <a:rPr lang="en-GB" dirty="0" smtClean="0"/>
              <a:t>will be used </a:t>
            </a:r>
            <a:r>
              <a:rPr lang="en-GB" dirty="0" smtClean="0"/>
              <a:t>as </a:t>
            </a:r>
            <a:r>
              <a:rPr lang="en-GB" dirty="0" smtClean="0"/>
              <a:t>a way of acting strategically </a:t>
            </a:r>
            <a:r>
              <a:rPr lang="en-GB" dirty="0" smtClean="0"/>
              <a:t>in </a:t>
            </a:r>
            <a:r>
              <a:rPr lang="en-GB" dirty="0" smtClean="0"/>
              <a:t>order to accomplish the </a:t>
            </a:r>
            <a:r>
              <a:rPr lang="en-GB" dirty="0" smtClean="0"/>
              <a:t>tasks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29222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PlatoMundi.1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has been presented </a:t>
            </a:r>
          </a:p>
          <a:p>
            <a:pPr>
              <a:buNone/>
            </a:pP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as a </a:t>
            </a:r>
            <a:r>
              <a:rPr lang="en-GB" dirty="0" smtClean="0"/>
              <a:t>preliminary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trans-domain</a:t>
            </a:r>
            <a:r>
              <a:rPr lang="en-GB" dirty="0" smtClean="0"/>
              <a:t> proposal</a:t>
            </a:r>
          </a:p>
          <a:p>
            <a:pPr>
              <a:buNone/>
            </a:pPr>
            <a:r>
              <a:rPr lang="en-GB" dirty="0" smtClean="0"/>
              <a:t> </a:t>
            </a:r>
            <a:r>
              <a:rPr lang="en-GB" dirty="0" smtClean="0"/>
              <a:t> 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a </a:t>
            </a:r>
            <a:r>
              <a:rPr lang="en-GB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COST-Action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 smtClean="0"/>
              <a:t>(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EU)</a:t>
            </a:r>
          </a:p>
          <a:p>
            <a:r>
              <a:rPr lang="en-GB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More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partners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be needed </a:t>
            </a:r>
            <a:r>
              <a:rPr lang="en-GB" dirty="0" smtClean="0"/>
              <a:t>to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foster this </a:t>
            </a:r>
            <a:r>
              <a:rPr lang="en-GB" dirty="0" smtClean="0"/>
              <a:t>game </a:t>
            </a:r>
            <a:r>
              <a:rPr lang="en-GB" dirty="0" smtClean="0"/>
              <a:t>development project</a:t>
            </a:r>
          </a:p>
          <a:p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fits the agenda of the </a:t>
            </a:r>
            <a:r>
              <a:rPr lang="en-GB" i="1" dirty="0" smtClean="0"/>
              <a:t>ICT </a:t>
            </a:r>
            <a:r>
              <a:rPr lang="en-GB" i="1" dirty="0" smtClean="0"/>
              <a:t>- Information and Communication Technologies -</a:t>
            </a:r>
            <a:r>
              <a:rPr lang="en-GB" dirty="0" smtClean="0"/>
              <a:t> Work Programme 2009-10, </a:t>
            </a:r>
            <a:r>
              <a:rPr lang="en-GB" dirty="0" smtClean="0"/>
              <a:t>of the EC Fp7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0"/>
            <a:ext cx="1143000" cy="21717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14974"/>
          </a:xfrm>
        </p:spPr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Normal objects </a:t>
            </a:r>
            <a:r>
              <a:rPr lang="en-GB" dirty="0" smtClean="0"/>
              <a:t>/ tokens: </a:t>
            </a:r>
          </a:p>
          <a:p>
            <a:r>
              <a:rPr lang="en-GB" dirty="0" smtClean="0"/>
              <a:t>One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livery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collar </a:t>
            </a:r>
            <a:r>
              <a:rPr lang="en-GB" dirty="0" smtClean="0"/>
              <a:t>that the </a:t>
            </a:r>
            <a:r>
              <a:rPr lang="en-GB" dirty="0" smtClean="0"/>
              <a:t>user </a:t>
            </a:r>
            <a:r>
              <a:rPr lang="en-GB" dirty="0" smtClean="0"/>
              <a:t>will receive empty at the start of the </a:t>
            </a:r>
            <a:r>
              <a:rPr lang="en-GB" dirty="0" smtClean="0"/>
              <a:t>game</a:t>
            </a:r>
          </a:p>
          <a:p>
            <a:r>
              <a:rPr lang="en-GB" dirty="0" smtClean="0"/>
              <a:t>Every </a:t>
            </a:r>
            <a:r>
              <a:rPr lang="en-GB" dirty="0" smtClean="0"/>
              <a:t>success will be </a:t>
            </a:r>
            <a:r>
              <a:rPr lang="en-GB" dirty="0" smtClean="0"/>
              <a:t>rewarded </a:t>
            </a:r>
            <a:r>
              <a:rPr lang="en-GB" dirty="0" smtClean="0"/>
              <a:t>with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precious stones</a:t>
            </a:r>
            <a:r>
              <a:rPr lang="en-GB" dirty="0" smtClean="0"/>
              <a:t>/points </a:t>
            </a:r>
            <a:endParaRPr lang="en-GB" dirty="0" smtClean="0"/>
          </a:p>
          <a:p>
            <a:r>
              <a:rPr lang="en-GB" dirty="0" smtClean="0"/>
              <a:t>These </a:t>
            </a:r>
            <a:r>
              <a:rPr lang="en-GB" dirty="0" smtClean="0"/>
              <a:t>jewels </a:t>
            </a:r>
            <a:r>
              <a:rPr lang="en-GB" dirty="0" smtClean="0"/>
              <a:t>will </a:t>
            </a:r>
            <a:r>
              <a:rPr lang="en-GB" dirty="0" smtClean="0"/>
              <a:t>be used for trade-offs and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assessment</a:t>
            </a:r>
            <a:r>
              <a:rPr lang="en-GB" dirty="0" smtClean="0"/>
              <a:t> </a:t>
            </a:r>
            <a:r>
              <a:rPr lang="en-GB" dirty="0" smtClean="0"/>
              <a:t>purposes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14974"/>
          </a:xfrm>
        </p:spPr>
        <p:txBody>
          <a:bodyPr/>
          <a:lstStyle/>
          <a:p>
            <a:r>
              <a:rPr lang="en-GB" dirty="0" smtClean="0"/>
              <a:t>Two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avatars</a:t>
            </a:r>
            <a:r>
              <a:rPr lang="en-GB" dirty="0" smtClean="0"/>
              <a:t> - </a:t>
            </a:r>
            <a:r>
              <a:rPr lang="en-GB" dirty="0" err="1" smtClean="0"/>
              <a:t>Pamphylia</a:t>
            </a:r>
            <a:r>
              <a:rPr lang="en-GB" dirty="0" smtClean="0"/>
              <a:t> </a:t>
            </a:r>
            <a:r>
              <a:rPr lang="en-GB" dirty="0" smtClean="0"/>
              <a:t>(female) </a:t>
            </a:r>
            <a:r>
              <a:rPr lang="en-GB" dirty="0" smtClean="0"/>
              <a:t>and </a:t>
            </a:r>
            <a:r>
              <a:rPr lang="en-GB" dirty="0" err="1" smtClean="0"/>
              <a:t>Pamphylius</a:t>
            </a:r>
            <a:r>
              <a:rPr lang="en-GB" dirty="0" smtClean="0"/>
              <a:t> (male) - young humans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without any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superpowers</a:t>
            </a:r>
          </a:p>
          <a:p>
            <a:r>
              <a:rPr lang="en-GB" dirty="0" smtClean="0"/>
              <a:t>Main adjuvant – </a:t>
            </a:r>
            <a:r>
              <a:rPr lang="en-GB" dirty="0" err="1" smtClean="0"/>
              <a:t>Er</a:t>
            </a:r>
            <a:r>
              <a:rPr lang="en-GB" dirty="0" smtClean="0"/>
              <a:t>, a </a:t>
            </a:r>
            <a:r>
              <a:rPr lang="en-GB" dirty="0" smtClean="0"/>
              <a:t>human </a:t>
            </a:r>
            <a:r>
              <a:rPr lang="en-GB" dirty="0" smtClean="0"/>
              <a:t>guide/ messenger; he </a:t>
            </a:r>
            <a:r>
              <a:rPr lang="en-GB" dirty="0" smtClean="0"/>
              <a:t>wants to help, but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make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mistakes</a:t>
            </a:r>
            <a:endParaRPr lang="en-GB" dirty="0" smtClean="0"/>
          </a:p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Oracular</a:t>
            </a:r>
            <a:r>
              <a:rPr lang="en-GB" dirty="0" smtClean="0"/>
              <a:t> – a couple of Philosopher(s</a:t>
            </a:r>
            <a:r>
              <a:rPr lang="en-GB" dirty="0" smtClean="0"/>
              <a:t>) </a:t>
            </a:r>
            <a:r>
              <a:rPr lang="en-GB" dirty="0" smtClean="0"/>
              <a:t>Socrates/</a:t>
            </a:r>
            <a:r>
              <a:rPr lang="en-GB" dirty="0" err="1" smtClean="0"/>
              <a:t>Hypathia</a:t>
            </a:r>
            <a:r>
              <a:rPr lang="en-GB" dirty="0" smtClean="0"/>
              <a:t>; each will </a:t>
            </a:r>
            <a:r>
              <a:rPr lang="en-GB" dirty="0" smtClean="0"/>
              <a:t>serve as </a:t>
            </a:r>
            <a:r>
              <a:rPr lang="en-GB" dirty="0" smtClean="0"/>
              <a:t>guide/</a:t>
            </a:r>
            <a:r>
              <a:rPr lang="en-GB" dirty="0" err="1" smtClean="0"/>
              <a:t>daimon</a:t>
            </a:r>
            <a:r>
              <a:rPr lang="en-GB" dirty="0" smtClean="0"/>
              <a:t>; (introduction </a:t>
            </a:r>
            <a:r>
              <a:rPr lang="en-GB" dirty="0" smtClean="0"/>
              <a:t>of AI to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 the best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 decision</a:t>
            </a:r>
            <a:r>
              <a:rPr lang="en-GB" dirty="0" smtClean="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14974"/>
          </a:xfrm>
        </p:spPr>
        <p:txBody>
          <a:bodyPr/>
          <a:lstStyle/>
          <a:p>
            <a:r>
              <a:rPr lang="en-GB" dirty="0" smtClean="0"/>
              <a:t>In </a:t>
            </a:r>
            <a:r>
              <a:rPr lang="en-GB" dirty="0" smtClean="0"/>
              <a:t>the case of ER, the main predicament would be the relation between the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 and unjust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</a:t>
            </a:r>
            <a:endParaRPr lang="en-GB" dirty="0" smtClean="0"/>
          </a:p>
          <a:p>
            <a:r>
              <a:rPr lang="en-GB" dirty="0" smtClean="0"/>
              <a:t>This issue will </a:t>
            </a:r>
            <a:r>
              <a:rPr lang="en-GB" dirty="0" smtClean="0"/>
              <a:t>also be </a:t>
            </a:r>
            <a:r>
              <a:rPr lang="en-GB" dirty="0" smtClean="0"/>
              <a:t>included in </a:t>
            </a:r>
            <a:r>
              <a:rPr lang="en-GB" dirty="0" smtClean="0"/>
              <a:t>the </a:t>
            </a:r>
            <a:r>
              <a:rPr lang="en-GB" dirty="0" smtClean="0"/>
              <a:t>story as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of the action</a:t>
            </a:r>
            <a:r>
              <a:rPr lang="en-GB" dirty="0" smtClean="0"/>
              <a:t>, </a:t>
            </a:r>
            <a:r>
              <a:rPr lang="en-GB" dirty="0" smtClean="0"/>
              <a:t>considered </a:t>
            </a:r>
            <a:r>
              <a:rPr lang="en-GB" dirty="0" smtClean="0"/>
              <a:t>in the reckoning of the rewards to be received by the </a:t>
            </a:r>
            <a:r>
              <a:rPr lang="en-GB" dirty="0" smtClean="0"/>
              <a:t>player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14974"/>
          </a:xfrm>
        </p:spPr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Storytelling</a:t>
            </a:r>
            <a:r>
              <a:rPr lang="en-GB" dirty="0" smtClean="0"/>
              <a:t> </a:t>
            </a:r>
            <a:r>
              <a:rPr lang="en-GB" dirty="0" smtClean="0"/>
              <a:t>will evolve through a multi-</a:t>
            </a:r>
            <a:r>
              <a:rPr lang="en-GB" dirty="0" err="1" smtClean="0"/>
              <a:t>leveled</a:t>
            </a:r>
            <a:r>
              <a:rPr lang="en-GB" dirty="0" smtClean="0"/>
              <a:t> plot: </a:t>
            </a:r>
            <a:endParaRPr lang="en-GB" dirty="0" smtClean="0"/>
          </a:p>
          <a:p>
            <a:pPr lvl="1"/>
            <a:r>
              <a:rPr lang="en-GB" dirty="0" smtClean="0"/>
              <a:t>Narrative</a:t>
            </a:r>
            <a:r>
              <a:rPr lang="en-GB" dirty="0" smtClean="0"/>
              <a:t>: as described in the </a:t>
            </a:r>
            <a:r>
              <a:rPr lang="en-GB" dirty="0" smtClean="0"/>
              <a:t>Myth </a:t>
            </a:r>
          </a:p>
          <a:p>
            <a:pPr lvl="1"/>
            <a:r>
              <a:rPr lang="en-GB" dirty="0" err="1" smtClean="0"/>
              <a:t>Gameplay</a:t>
            </a:r>
            <a:r>
              <a:rPr lang="en-GB" dirty="0" smtClean="0"/>
              <a:t>: the tasks </a:t>
            </a:r>
            <a:r>
              <a:rPr lang="en-GB" dirty="0" smtClean="0"/>
              <a:t>to </a:t>
            </a:r>
            <a:r>
              <a:rPr lang="en-GB" dirty="0" smtClean="0"/>
              <a:t>be accomplish </a:t>
            </a:r>
            <a:r>
              <a:rPr lang="en-GB" dirty="0" smtClean="0"/>
              <a:t>in a </a:t>
            </a:r>
            <a:r>
              <a:rPr lang="en-GB" dirty="0" smtClean="0"/>
              <a:t>given period </a:t>
            </a:r>
            <a:r>
              <a:rPr lang="en-GB" dirty="0" smtClean="0"/>
              <a:t>of </a:t>
            </a:r>
            <a:r>
              <a:rPr lang="en-GB" dirty="0" smtClean="0"/>
              <a:t>time</a:t>
            </a:r>
          </a:p>
          <a:p>
            <a:pPr lvl="1"/>
            <a:r>
              <a:rPr lang="en-GB" dirty="0" err="1" smtClean="0"/>
              <a:t>Phylosophical</a:t>
            </a:r>
            <a:r>
              <a:rPr lang="en-GB" dirty="0" smtClean="0"/>
              <a:t>/moral</a:t>
            </a:r>
            <a:r>
              <a:rPr lang="en-GB" dirty="0" smtClean="0"/>
              <a:t>: the </a:t>
            </a:r>
            <a:r>
              <a:rPr lang="en-GB" dirty="0" smtClean="0"/>
              <a:t> tasks/obstacles embedded </a:t>
            </a:r>
            <a:r>
              <a:rPr lang="en-GB" dirty="0" smtClean="0"/>
              <a:t>in the plot, as actions to be/or not to be </a:t>
            </a:r>
            <a:r>
              <a:rPr lang="en-GB" dirty="0" smtClean="0"/>
              <a:t>taken</a:t>
            </a:r>
          </a:p>
          <a:p>
            <a:r>
              <a:rPr lang="en-GB" dirty="0" smtClean="0"/>
              <a:t>The </a:t>
            </a:r>
            <a:r>
              <a:rPr lang="en-GB" dirty="0" smtClean="0"/>
              <a:t>questionnaires, quizzes/enigmas to be solved </a:t>
            </a:r>
            <a:r>
              <a:rPr lang="en-GB" dirty="0" smtClean="0"/>
              <a:t>with syllabus content</a:t>
            </a:r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14974"/>
          </a:xfrm>
        </p:spPr>
        <p:txBody>
          <a:bodyPr/>
          <a:lstStyle/>
          <a:p>
            <a:r>
              <a:rPr lang="en-GB" dirty="0" smtClean="0"/>
              <a:t>The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plot</a:t>
            </a:r>
            <a:r>
              <a:rPr lang="en-GB" dirty="0" smtClean="0"/>
              <a:t> </a:t>
            </a:r>
            <a:r>
              <a:rPr lang="en-GB" dirty="0" smtClean="0"/>
              <a:t>has been structured following </a:t>
            </a:r>
            <a:r>
              <a:rPr lang="en-GB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narratological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 smtClean="0"/>
              <a:t>theories </a:t>
            </a:r>
            <a:r>
              <a:rPr lang="en-GB" dirty="0" smtClean="0"/>
              <a:t>(</a:t>
            </a:r>
            <a:r>
              <a:rPr lang="en-GB" dirty="0" err="1" smtClean="0"/>
              <a:t>Todorov</a:t>
            </a:r>
            <a:r>
              <a:rPr lang="en-GB" dirty="0" smtClean="0"/>
              <a:t>/ Barthes/ </a:t>
            </a:r>
            <a:r>
              <a:rPr lang="en-GB" dirty="0" err="1" smtClean="0"/>
              <a:t>Greimas</a:t>
            </a:r>
            <a:r>
              <a:rPr lang="en-GB" dirty="0" smtClean="0"/>
              <a:t>). It is divided </a:t>
            </a:r>
            <a:r>
              <a:rPr lang="en-GB" dirty="0" smtClean="0"/>
              <a:t>into </a:t>
            </a:r>
            <a:r>
              <a:rPr lang="en-GB" dirty="0" smtClean="0"/>
              <a:t>two main sequences:</a:t>
            </a:r>
          </a:p>
          <a:p>
            <a:pPr lvl="1"/>
            <a:r>
              <a:rPr lang="en-GB" dirty="0" smtClean="0"/>
              <a:t>The arrival </a:t>
            </a:r>
            <a:r>
              <a:rPr lang="en-GB" dirty="0" smtClean="0"/>
              <a:t>of </a:t>
            </a:r>
            <a:r>
              <a:rPr lang="en-GB" dirty="0" err="1" smtClean="0"/>
              <a:t>Er</a:t>
            </a:r>
            <a:r>
              <a:rPr lang="en-GB" dirty="0" smtClean="0"/>
              <a:t>/users to Limbo, and </a:t>
            </a:r>
            <a:r>
              <a:rPr lang="en-GB" dirty="0" smtClean="0"/>
              <a:t>the </a:t>
            </a:r>
            <a:r>
              <a:rPr lang="en-GB" dirty="0" smtClean="0"/>
              <a:t>distribution of </a:t>
            </a:r>
            <a:r>
              <a:rPr lang="en-GB" dirty="0" smtClean="0"/>
              <a:t>lives</a:t>
            </a:r>
          </a:p>
          <a:p>
            <a:pPr lvl="1"/>
            <a:r>
              <a:rPr lang="en-GB" dirty="0" smtClean="0"/>
              <a:t>The trip </a:t>
            </a:r>
            <a:r>
              <a:rPr lang="en-GB" dirty="0" smtClean="0"/>
              <a:t>from the plain </a:t>
            </a:r>
            <a:r>
              <a:rPr lang="en-GB" dirty="0" smtClean="0"/>
              <a:t>of </a:t>
            </a:r>
            <a:r>
              <a:rPr lang="en-GB" dirty="0" err="1" smtClean="0"/>
              <a:t>Lethes</a:t>
            </a:r>
            <a:r>
              <a:rPr lang="en-GB" dirty="0" smtClean="0"/>
              <a:t> to the return to earth/fall into the </a:t>
            </a:r>
            <a:r>
              <a:rPr lang="en-GB" dirty="0" smtClean="0"/>
              <a:t>Cave </a:t>
            </a:r>
          </a:p>
          <a:p>
            <a:r>
              <a:rPr lang="en-GB" dirty="0" smtClean="0"/>
              <a:t>Learning </a:t>
            </a:r>
            <a:r>
              <a:rPr lang="en-GB" dirty="0" smtClean="0"/>
              <a:t>content will be </a:t>
            </a:r>
            <a:r>
              <a:rPr lang="en-GB" dirty="0" smtClean="0"/>
              <a:t>shaped </a:t>
            </a:r>
            <a:r>
              <a:rPr lang="en-GB" dirty="0" smtClean="0"/>
              <a:t>within the action </a:t>
            </a:r>
            <a:r>
              <a:rPr lang="en-GB" dirty="0" smtClean="0"/>
              <a:t>sequences</a:t>
            </a:r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14974"/>
          </a:xfrm>
        </p:spPr>
        <p:txBody>
          <a:bodyPr/>
          <a:lstStyle/>
          <a:p>
            <a:r>
              <a:rPr lang="en-GB" dirty="0" smtClean="0"/>
              <a:t>This </a:t>
            </a:r>
            <a:r>
              <a:rPr lang="en-GB" dirty="0" smtClean="0"/>
              <a:t>project has been prepared as a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first-phase/test-bed</a:t>
            </a:r>
            <a:r>
              <a:rPr lang="en-GB" dirty="0" smtClean="0"/>
              <a:t> for the launching of </a:t>
            </a:r>
            <a:r>
              <a:rPr lang="en-GB" dirty="0" smtClean="0"/>
              <a:t>more </a:t>
            </a:r>
            <a:r>
              <a:rPr lang="en-GB" dirty="0" smtClean="0"/>
              <a:t>complex and longer </a:t>
            </a:r>
            <a:r>
              <a:rPr lang="en-GB" dirty="0" smtClean="0"/>
              <a:t>developments</a:t>
            </a:r>
          </a:p>
          <a:p>
            <a:r>
              <a:rPr lang="en-GB" dirty="0" smtClean="0"/>
              <a:t>Plato’s </a:t>
            </a:r>
            <a:r>
              <a:rPr lang="en-GB" i="1" dirty="0" smtClean="0"/>
              <a:t>Works</a:t>
            </a:r>
            <a:r>
              <a:rPr lang="en-GB" dirty="0" smtClean="0"/>
              <a:t> are translated in almost every language in academic </a:t>
            </a:r>
            <a:r>
              <a:rPr lang="en-GB" dirty="0" smtClean="0"/>
              <a:t>editions</a:t>
            </a:r>
          </a:p>
          <a:p>
            <a:pPr lvl="1"/>
            <a:r>
              <a:rPr lang="en-GB" dirty="0" smtClean="0"/>
              <a:t>large </a:t>
            </a:r>
            <a:r>
              <a:rPr lang="en-GB" dirty="0" smtClean="0"/>
              <a:t>scope of audience </a:t>
            </a:r>
            <a:endParaRPr lang="en-GB" dirty="0" smtClean="0"/>
          </a:p>
          <a:p>
            <a:pPr lvl="1"/>
            <a:r>
              <a:rPr lang="en-GB" dirty="0" smtClean="0"/>
              <a:t>guarantee </a:t>
            </a:r>
            <a:r>
              <a:rPr lang="en-GB" dirty="0" smtClean="0"/>
              <a:t>of scientific </a:t>
            </a:r>
            <a:r>
              <a:rPr lang="en-GB" dirty="0" smtClean="0"/>
              <a:t>credibility</a:t>
            </a:r>
          </a:p>
          <a:p>
            <a:r>
              <a:rPr lang="en-GB" b="1" dirty="0" err="1" smtClean="0"/>
              <a:t>PlatoMundi</a:t>
            </a:r>
            <a:r>
              <a:rPr lang="en-GB" b="1" dirty="0" smtClean="0"/>
              <a:t> </a:t>
            </a:r>
            <a:r>
              <a:rPr lang="en-GB" dirty="0" smtClean="0"/>
              <a:t>can become an original and dynamic cultural heritage preservation project</a:t>
            </a:r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14974"/>
          </a:xfrm>
        </p:spPr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Creation of a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 database </a:t>
            </a:r>
            <a:r>
              <a:rPr lang="en-US" dirty="0" smtClean="0"/>
              <a:t>– </a:t>
            </a:r>
            <a:r>
              <a:rPr lang="en-US" dirty="0" smtClean="0"/>
              <a:t>wiki</a:t>
            </a:r>
            <a:r>
              <a:rPr lang="en-US" dirty="0" smtClean="0"/>
              <a:t>/ </a:t>
            </a:r>
            <a:r>
              <a:rPr lang="en-US" dirty="0" err="1" smtClean="0"/>
              <a:t>moodle</a:t>
            </a:r>
            <a:r>
              <a:rPr lang="en-US" dirty="0" smtClean="0"/>
              <a:t>/ encyclopedia-wise </a:t>
            </a:r>
            <a:r>
              <a:rPr lang="en-US" dirty="0" smtClean="0"/>
              <a:t>– </a:t>
            </a:r>
            <a:r>
              <a:rPr lang="en-US" dirty="0" smtClean="0"/>
              <a:t>with all </a:t>
            </a:r>
            <a:r>
              <a:rPr lang="en-US" dirty="0" smtClean="0"/>
              <a:t>the possible information on the game and themes developed, </a:t>
            </a:r>
            <a:r>
              <a:rPr lang="en-US" dirty="0" smtClean="0"/>
              <a:t>syllabus, </a:t>
            </a:r>
            <a:r>
              <a:rPr lang="en-US" dirty="0" smtClean="0"/>
              <a:t>forum </a:t>
            </a:r>
            <a:r>
              <a:rPr lang="en-US" dirty="0" smtClean="0"/>
              <a:t>and </a:t>
            </a:r>
            <a:r>
              <a:rPr lang="en-US" dirty="0" smtClean="0"/>
              <a:t>communities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users </a:t>
            </a:r>
            <a:r>
              <a:rPr lang="en-US" dirty="0" smtClean="0"/>
              <a:t>(student / teacher) will </a:t>
            </a:r>
            <a:r>
              <a:rPr lang="en-US" dirty="0" smtClean="0"/>
              <a:t>be allowed to contribute to it, with different levels of </a:t>
            </a:r>
            <a:r>
              <a:rPr lang="en-US" dirty="0" smtClean="0"/>
              <a:t>access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00364" y="428604"/>
            <a:ext cx="3266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dirty="0" smtClean="0"/>
              <a:t>ISSUES TO BE ADDRESSED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14974"/>
          </a:xfrm>
        </p:spPr>
        <p:txBody>
          <a:bodyPr/>
          <a:lstStyle/>
          <a:p>
            <a:r>
              <a:rPr lang="en-GB" dirty="0" smtClean="0"/>
              <a:t>Development of a methodology for serious games evaluation:</a:t>
            </a:r>
            <a:endParaRPr lang="en-GB" dirty="0" smtClean="0"/>
          </a:p>
          <a:p>
            <a:pPr lvl="1"/>
            <a:r>
              <a:rPr lang="en-GB" dirty="0" smtClean="0"/>
              <a:t>Creation of control groups</a:t>
            </a:r>
            <a:endParaRPr lang="en-GB" dirty="0" smtClean="0"/>
          </a:p>
          <a:p>
            <a:pPr lvl="1"/>
            <a:r>
              <a:rPr lang="en-GB" dirty="0" smtClean="0"/>
              <a:t>Creation of a taxonomy </a:t>
            </a:r>
            <a:endParaRPr lang="en-GB" dirty="0" smtClean="0"/>
          </a:p>
          <a:p>
            <a:pPr lvl="1"/>
            <a:r>
              <a:rPr lang="en-GB" dirty="0" smtClean="0"/>
              <a:t>Systematization of the results</a:t>
            </a:r>
            <a:endParaRPr lang="en-GB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00364" y="428604"/>
            <a:ext cx="3266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dirty="0" smtClean="0"/>
              <a:t>ISSUES TO BE ADDRESSED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14974"/>
          </a:xfrm>
        </p:spPr>
        <p:txBody>
          <a:bodyPr/>
          <a:lstStyle/>
          <a:p>
            <a:r>
              <a:rPr lang="en-GB" dirty="0" smtClean="0"/>
              <a:t>Contribute to a new educational theory:</a:t>
            </a:r>
            <a:endParaRPr lang="en-GB" dirty="0" smtClean="0"/>
          </a:p>
          <a:p>
            <a:pPr lvl="1"/>
            <a:r>
              <a:rPr lang="en-GB" dirty="0" smtClean="0"/>
              <a:t>A</a:t>
            </a:r>
            <a:r>
              <a:rPr lang="en-GB" dirty="0" smtClean="0"/>
              <a:t>pproaches </a:t>
            </a:r>
            <a:r>
              <a:rPr lang="en-GB" dirty="0" smtClean="0"/>
              <a:t>to edutainment </a:t>
            </a:r>
            <a:r>
              <a:rPr lang="en-GB" dirty="0" smtClean="0"/>
              <a:t>are tainted </a:t>
            </a:r>
            <a:r>
              <a:rPr lang="en-GB" dirty="0" smtClean="0"/>
              <a:t>by traditional learning </a:t>
            </a:r>
            <a:r>
              <a:rPr lang="en-GB" dirty="0" smtClean="0"/>
              <a:t>theories (Behaviourism, </a:t>
            </a:r>
            <a:r>
              <a:rPr lang="en-GB" dirty="0" err="1" smtClean="0"/>
              <a:t>Cognitivism</a:t>
            </a:r>
            <a:r>
              <a:rPr lang="en-GB" dirty="0" smtClean="0"/>
              <a:t>, </a:t>
            </a:r>
            <a:r>
              <a:rPr lang="en-GB" dirty="0" err="1" smtClean="0"/>
              <a:t>Constructionism</a:t>
            </a:r>
            <a:r>
              <a:rPr lang="en-GB" dirty="0" smtClean="0"/>
              <a:t>, the Socio-cultural approach, on </a:t>
            </a:r>
            <a:r>
              <a:rPr lang="en-GB" dirty="0" smtClean="0"/>
              <a:t>the way to Blended </a:t>
            </a:r>
            <a:r>
              <a:rPr lang="en-GB" dirty="0" smtClean="0"/>
              <a:t>learning)</a:t>
            </a:r>
          </a:p>
          <a:p>
            <a:pPr lvl="1"/>
            <a:r>
              <a:rPr lang="en-GB" dirty="0" smtClean="0"/>
              <a:t>They do not consider the specifics of </a:t>
            </a:r>
            <a:r>
              <a:rPr lang="en-GB" dirty="0" err="1" smtClean="0"/>
              <a:t>ludology</a:t>
            </a:r>
            <a:r>
              <a:rPr lang="en-GB" dirty="0" smtClean="0"/>
              <a:t>, nor the fresher proposals of the cognitive sciences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00364" y="428604"/>
            <a:ext cx="3266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dirty="0" smtClean="0"/>
              <a:t>ISSUES TO BE ADDRESSED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14974"/>
          </a:xfrm>
        </p:spPr>
        <p:txBody>
          <a:bodyPr/>
          <a:lstStyle/>
          <a:p>
            <a:r>
              <a:rPr lang="en-GB" dirty="0" smtClean="0"/>
              <a:t>In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edutainment</a:t>
            </a:r>
            <a:r>
              <a:rPr lang="en-GB" dirty="0" smtClean="0"/>
              <a:t> - </a:t>
            </a:r>
            <a:r>
              <a:rPr lang="en-GB" dirty="0" smtClean="0"/>
              <a:t>h</a:t>
            </a:r>
            <a:r>
              <a:rPr lang="en-GB" dirty="0" smtClean="0"/>
              <a:t>ow to transfer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game</a:t>
            </a:r>
            <a:r>
              <a:rPr lang="en-GB" dirty="0" smtClean="0"/>
              <a:t> concepts to the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classroom</a:t>
            </a:r>
            <a:r>
              <a:rPr lang="en-GB" dirty="0" smtClean="0"/>
              <a:t>: </a:t>
            </a:r>
          </a:p>
          <a:p>
            <a:pPr lvl="1"/>
            <a:r>
              <a:rPr lang="en-GB" dirty="0" smtClean="0"/>
              <a:t>t</a:t>
            </a:r>
            <a:r>
              <a:rPr lang="en-GB" dirty="0" smtClean="0"/>
              <a:t>rade-offs / playability </a:t>
            </a:r>
          </a:p>
          <a:p>
            <a:pPr lvl="1"/>
            <a:r>
              <a:rPr lang="en-GB" dirty="0" smtClean="0"/>
              <a:t>intrinsic/extrinsic </a:t>
            </a:r>
            <a:r>
              <a:rPr lang="en-GB" dirty="0" smtClean="0"/>
              <a:t>motivations </a:t>
            </a:r>
            <a:r>
              <a:rPr lang="en-GB" dirty="0" smtClean="0"/>
              <a:t>/immersion</a:t>
            </a:r>
          </a:p>
          <a:p>
            <a:pPr lvl="1"/>
            <a:r>
              <a:rPr lang="en-GB" dirty="0" smtClean="0"/>
              <a:t>freedom/ control / mastery</a:t>
            </a:r>
          </a:p>
          <a:p>
            <a:pPr lvl="1"/>
            <a:r>
              <a:rPr lang="en-GB" dirty="0" smtClean="0"/>
              <a:t>the </a:t>
            </a:r>
            <a:r>
              <a:rPr lang="en-GB" dirty="0" smtClean="0"/>
              <a:t>game may log the number of mistakes and </a:t>
            </a:r>
            <a:r>
              <a:rPr lang="en-GB" dirty="0" smtClean="0"/>
              <a:t>self-corrections</a:t>
            </a:r>
          </a:p>
          <a:p>
            <a:pPr lvl="1"/>
            <a:r>
              <a:rPr lang="en-GB" dirty="0" smtClean="0"/>
              <a:t>the tutorials provide </a:t>
            </a:r>
            <a:r>
              <a:rPr lang="en-GB" dirty="0" smtClean="0"/>
              <a:t>gradual information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29222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Theme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the </a:t>
            </a:r>
            <a:r>
              <a:rPr lang="en-GB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Myth of </a:t>
            </a:r>
            <a:r>
              <a:rPr lang="en-GB" i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Er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as narrated in </a:t>
            </a:r>
            <a:r>
              <a:rPr lang="en-GB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Book X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Plato’s </a:t>
            </a:r>
            <a:r>
              <a:rPr lang="en-GB" b="1" dirty="0" smtClean="0"/>
              <a:t>Republic </a:t>
            </a:r>
            <a:r>
              <a:rPr lang="en-GB" dirty="0" smtClean="0"/>
              <a:t>(</a:t>
            </a:r>
            <a:r>
              <a:rPr lang="en-GB" dirty="0" smtClean="0"/>
              <a:t>612a-621d):  </a:t>
            </a:r>
          </a:p>
          <a:p>
            <a:pPr marL="0" indent="0">
              <a:buNone/>
            </a:pPr>
            <a:r>
              <a:rPr lang="en-GB" dirty="0" smtClean="0"/>
              <a:t>A man named </a:t>
            </a:r>
            <a:r>
              <a:rPr lang="en-GB" dirty="0" err="1" smtClean="0"/>
              <a:t>Er</a:t>
            </a:r>
            <a:r>
              <a:rPr lang="en-GB" dirty="0" smtClean="0"/>
              <a:t> dies in battle. </a:t>
            </a:r>
            <a:r>
              <a:rPr lang="en-GB" dirty="0" smtClean="0"/>
              <a:t>Twelve days later, on the </a:t>
            </a:r>
            <a:r>
              <a:rPr lang="en-GB" dirty="0" smtClean="0"/>
              <a:t>pyre for his funeral, </a:t>
            </a:r>
            <a:r>
              <a:rPr lang="en-GB" dirty="0" err="1" smtClean="0"/>
              <a:t>Er</a:t>
            </a:r>
            <a:r>
              <a:rPr lang="en-GB" dirty="0" smtClean="0"/>
              <a:t> awakens </a:t>
            </a:r>
            <a:r>
              <a:rPr lang="en-GB" dirty="0" smtClean="0"/>
              <a:t>and tells </a:t>
            </a:r>
            <a:r>
              <a:rPr lang="en-GB" dirty="0" smtClean="0"/>
              <a:t>us about his </a:t>
            </a:r>
            <a:r>
              <a:rPr lang="en-GB" dirty="0" smtClean="0"/>
              <a:t>journey </a:t>
            </a:r>
            <a:r>
              <a:rPr lang="en-GB" dirty="0" smtClean="0"/>
              <a:t>through the </a:t>
            </a:r>
            <a:r>
              <a:rPr lang="en-GB" dirty="0" smtClean="0"/>
              <a:t>other world</a:t>
            </a:r>
            <a:r>
              <a:rPr lang="en-GB" dirty="0" smtClean="0"/>
              <a:t>. He describes the respective entities, actions and geography</a:t>
            </a:r>
          </a:p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Issues</a:t>
            </a:r>
            <a:r>
              <a:rPr lang="en-GB" dirty="0" smtClean="0"/>
              <a:t>: Justice; Individual responsibility for actions and choice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14974"/>
          </a:xfrm>
        </p:spPr>
        <p:txBody>
          <a:bodyPr/>
          <a:lstStyle/>
          <a:p>
            <a:r>
              <a:rPr lang="en-GB" dirty="0" smtClean="0"/>
              <a:t>In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edutainment</a:t>
            </a:r>
            <a:r>
              <a:rPr lang="en-GB" dirty="0" smtClean="0"/>
              <a:t> - </a:t>
            </a:r>
            <a:r>
              <a:rPr lang="en-GB" dirty="0" smtClean="0"/>
              <a:t>h</a:t>
            </a:r>
            <a:r>
              <a:rPr lang="en-GB" dirty="0" smtClean="0"/>
              <a:t>ow to transfer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classroom</a:t>
            </a:r>
            <a:r>
              <a:rPr lang="en-GB" dirty="0" smtClean="0"/>
              <a:t> concepts to the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game</a:t>
            </a:r>
            <a:r>
              <a:rPr lang="en-GB" dirty="0" smtClean="0"/>
              <a:t>: </a:t>
            </a:r>
          </a:p>
          <a:p>
            <a:pPr lvl="1"/>
            <a:r>
              <a:rPr lang="en-GB" dirty="0" smtClean="0"/>
              <a:t>logging </a:t>
            </a:r>
            <a:r>
              <a:rPr lang="en-GB" dirty="0" smtClean="0"/>
              <a:t>features and tracking potential that allow the users to enhance their </a:t>
            </a:r>
            <a:r>
              <a:rPr lang="en-GB" dirty="0" smtClean="0"/>
              <a:t>performance</a:t>
            </a:r>
            <a:endParaRPr lang="en-GB" dirty="0" smtClean="0"/>
          </a:p>
          <a:p>
            <a:pPr lvl="1"/>
            <a:r>
              <a:rPr lang="en-GB" dirty="0" smtClean="0"/>
              <a:t>how to let the student actions adjust the game/learning variables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14974"/>
          </a:xfrm>
        </p:spPr>
        <p:txBody>
          <a:bodyPr/>
          <a:lstStyle/>
          <a:p>
            <a:r>
              <a:rPr lang="en-GB" dirty="0" smtClean="0"/>
              <a:t>Assessment:</a:t>
            </a:r>
          </a:p>
          <a:p>
            <a:r>
              <a:rPr lang="en-GB" dirty="0" smtClean="0"/>
              <a:t>Measurement </a:t>
            </a:r>
            <a:r>
              <a:rPr lang="en-GB" dirty="0" smtClean="0"/>
              <a:t>has </a:t>
            </a:r>
            <a:r>
              <a:rPr lang="en-GB" dirty="0" smtClean="0"/>
              <a:t>to start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the software and game design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stages</a:t>
            </a:r>
            <a:endParaRPr lang="en-GB" dirty="0" smtClean="0"/>
          </a:p>
          <a:p>
            <a:pPr lvl="1"/>
            <a:r>
              <a:rPr lang="en-GB" dirty="0" smtClean="0"/>
              <a:t>It has to follow the trend </a:t>
            </a:r>
            <a:r>
              <a:rPr lang="en-GB" dirty="0" smtClean="0"/>
              <a:t>of UCD (User-centred design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Must consider the implications of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continuous appraisal </a:t>
            </a:r>
            <a:r>
              <a:rPr lang="en-GB" dirty="0" smtClean="0"/>
              <a:t>(hesitations, doubts)</a:t>
            </a:r>
          </a:p>
          <a:p>
            <a:r>
              <a:rPr lang="en-GB" dirty="0" smtClean="0"/>
              <a:t>What kind of teacher/monitor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grading</a:t>
            </a:r>
          </a:p>
          <a:p>
            <a:r>
              <a:rPr lang="en-GB" dirty="0" smtClean="0"/>
              <a:t>And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cheating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always be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challenge</a:t>
            </a:r>
            <a:endPara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00364" y="428604"/>
            <a:ext cx="3266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dirty="0" smtClean="0"/>
              <a:t>ISSUES TO BE ADDRESSED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    </a:t>
            </a:r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5720" y="4786322"/>
            <a:ext cx="7062806" cy="1752600"/>
          </a:xfrm>
        </p:spPr>
        <p:txBody>
          <a:bodyPr/>
          <a:lstStyle/>
          <a:p>
            <a:r>
              <a:rPr lang="pt-PT" sz="2400" b="1" dirty="0" smtClean="0"/>
              <a:t>Helena Barbas - </a:t>
            </a:r>
            <a:r>
              <a:rPr lang="pt-PT" sz="2400" dirty="0" smtClean="0"/>
              <a:t>UNL - C</a:t>
            </a:r>
            <a:r>
              <a:rPr lang="pt-PT" sz="2400" dirty="0" smtClean="0"/>
              <a:t>ENTRIA –  Portugal</a:t>
            </a:r>
          </a:p>
          <a:p>
            <a:r>
              <a:rPr lang="pt-PT" sz="2400" dirty="0" smtClean="0"/>
              <a:t>hbarbas@fct.unl.pt</a:t>
            </a:r>
          </a:p>
          <a:p>
            <a:r>
              <a:rPr lang="pt-PT" sz="2400" dirty="0" smtClean="0"/>
              <a:t>hbarbas@gmail.com </a:t>
            </a:r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6381750"/>
            <a:ext cx="1704975" cy="257175"/>
          </a:xfrm>
          <a:prstGeom prst="rect">
            <a:avLst/>
          </a:prstGeom>
          <a:noFill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857232"/>
            <a:ext cx="1143000" cy="21717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428860" y="714356"/>
            <a:ext cx="6357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sz="3200" b="1" dirty="0" err="1" smtClean="0">
                <a:solidFill>
                  <a:schemeClr val="accent1">
                    <a:lumMod val="25000"/>
                  </a:schemeClr>
                </a:solidFill>
              </a:rPr>
              <a:t>PlatoMundi</a:t>
            </a:r>
            <a:r>
              <a:rPr lang="en-US" sz="3200" b="1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accent1">
                    <a:lumMod val="25000"/>
                  </a:schemeClr>
                </a:solidFill>
              </a:rPr>
              <a:t>- a </a:t>
            </a:r>
            <a:r>
              <a:rPr lang="en-US" sz="3200" dirty="0" smtClean="0">
                <a:solidFill>
                  <a:schemeClr val="accent1">
                    <a:lumMod val="25000"/>
                  </a:schemeClr>
                </a:solidFill>
              </a:rPr>
              <a:t>voyage with </a:t>
            </a:r>
            <a:r>
              <a:rPr lang="en-US" sz="3200" dirty="0" err="1" smtClean="0">
                <a:solidFill>
                  <a:schemeClr val="accent1">
                    <a:lumMod val="25000"/>
                  </a:schemeClr>
                </a:solidFill>
              </a:rPr>
              <a:t>Er</a:t>
            </a:r>
            <a:endParaRPr lang="en-US" sz="3200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43536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Objective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to develop </a:t>
            </a: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 adventure/quest browser immersive, multiplayer, 3D MMORPG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serious video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game</a:t>
            </a:r>
          </a:p>
          <a:p>
            <a:r>
              <a:rPr lang="en-GB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Subjects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Mythology</a:t>
            </a: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Ethics, History, Philosophy and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Citizenship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Target group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players of all ages, genders and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nationalities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14974"/>
          </a:xfrm>
        </p:spPr>
        <p:txBody>
          <a:bodyPr/>
          <a:lstStyle/>
          <a:p>
            <a:r>
              <a:rPr lang="en-GB" dirty="0" smtClean="0"/>
              <a:t>Put the latest technical </a:t>
            </a:r>
            <a:r>
              <a:rPr lang="en-GB" dirty="0" smtClean="0"/>
              <a:t>and graphical development of </a:t>
            </a:r>
            <a:r>
              <a:rPr lang="en-GB" dirty="0" smtClean="0"/>
              <a:t>video-games software at the </a:t>
            </a:r>
            <a:r>
              <a:rPr lang="en-GB" dirty="0" smtClean="0"/>
              <a:t>service of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edutainment</a:t>
            </a:r>
          </a:p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Respect cultural traditions </a:t>
            </a:r>
            <a:r>
              <a:rPr lang="en-GB" dirty="0" smtClean="0"/>
              <a:t>and mythology</a:t>
            </a:r>
            <a:endParaRPr lang="en-GB" dirty="0" smtClean="0"/>
          </a:p>
          <a:p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</a:rPr>
              <a:t>Avoid all 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</a:rPr>
              <a:t>kind of </a:t>
            </a: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useless </a:t>
            </a: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violence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</a:rPr>
              <a:t>Design the tasks to 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</a:rPr>
              <a:t>develop </a:t>
            </a: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thinking </a:t>
            </a: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skills</a:t>
            </a:r>
          </a:p>
          <a:p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Carefully address 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g</a:t>
            </a: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ender </a:t>
            </a: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issues 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14974"/>
          </a:xfrm>
        </p:spPr>
        <p:txBody>
          <a:bodyPr/>
          <a:lstStyle/>
          <a:p>
            <a:r>
              <a:rPr lang="en-GB" dirty="0" smtClean="0"/>
              <a:t>The </a:t>
            </a:r>
            <a:r>
              <a:rPr lang="en-GB" dirty="0" smtClean="0"/>
              <a:t>most successful games explore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utopia worlds </a:t>
            </a:r>
            <a:r>
              <a:rPr lang="en-GB" dirty="0" smtClean="0"/>
              <a:t>graphically designed with extraordinary aesthetical </a:t>
            </a:r>
            <a:r>
              <a:rPr lang="en-GB" dirty="0" smtClean="0"/>
              <a:t>qualities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 </a:t>
            </a:r>
            <a:r>
              <a:rPr lang="en-GB" dirty="0" smtClean="0"/>
              <a:t> 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</a:t>
            </a:r>
            <a:endPara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GB" dirty="0" smtClean="0"/>
              <a:t> </a:t>
            </a:r>
            <a:r>
              <a:rPr lang="en-GB" dirty="0" smtClean="0"/>
              <a:t>  Their mythologies </a:t>
            </a:r>
            <a:r>
              <a:rPr lang="en-GB" dirty="0" smtClean="0"/>
              <a:t>and characters are mixed up in unrecognizable cosmological </a:t>
            </a:r>
            <a:r>
              <a:rPr lang="en-GB" dirty="0" smtClean="0"/>
              <a:t>cocktails</a:t>
            </a:r>
            <a:endParaRPr lang="en-GB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14974"/>
          </a:xfrm>
        </p:spPr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plot wise</a:t>
            </a:r>
            <a:r>
              <a:rPr lang="en-GB" dirty="0" smtClean="0"/>
              <a:t>, the majority are </a:t>
            </a:r>
            <a:r>
              <a:rPr lang="en-GB" dirty="0" smtClean="0"/>
              <a:t>war/conflict games</a:t>
            </a:r>
            <a:endParaRPr lang="en-GB" dirty="0" smtClean="0"/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 </a:t>
            </a:r>
            <a:r>
              <a:rPr lang="en-GB" dirty="0" smtClean="0"/>
              <a:t> 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</a:t>
            </a:r>
            <a:endPara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GB" dirty="0" smtClean="0"/>
              <a:t>	the </a:t>
            </a:r>
            <a:r>
              <a:rPr lang="en-GB" dirty="0" smtClean="0"/>
              <a:t>user-hero - even if female - has to develop warrior expertise through violent activities to </a:t>
            </a:r>
            <a:r>
              <a:rPr lang="en-GB" dirty="0" smtClean="0"/>
              <a:t>win</a:t>
            </a:r>
            <a:endParaRPr lang="en-GB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14974"/>
          </a:xfrm>
        </p:spPr>
        <p:txBody>
          <a:bodyPr/>
          <a:lstStyle/>
          <a:p>
            <a:r>
              <a:rPr lang="en-GB" dirty="0" smtClean="0"/>
              <a:t>T</a:t>
            </a:r>
            <a:r>
              <a:rPr lang="en-GB" dirty="0" smtClean="0"/>
              <a:t>he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tasks proposed </a:t>
            </a:r>
            <a:r>
              <a:rPr lang="en-GB" dirty="0" smtClean="0"/>
              <a:t>are </a:t>
            </a:r>
            <a:r>
              <a:rPr lang="en-GB" dirty="0" smtClean="0"/>
              <a:t>conceived </a:t>
            </a:r>
            <a:r>
              <a:rPr lang="en-GB" dirty="0" smtClean="0"/>
              <a:t>for the </a:t>
            </a:r>
            <a:r>
              <a:rPr lang="en-GB" dirty="0" smtClean="0"/>
              <a:t>accretion of points/speed of action</a:t>
            </a:r>
          </a:p>
          <a:p>
            <a:endParaRPr lang="en-US" dirty="0" smtClean="0"/>
          </a:p>
          <a:p>
            <a:pPr>
              <a:buNone/>
            </a:pPr>
            <a:r>
              <a:rPr lang="en-GB" dirty="0" smtClean="0"/>
              <a:t> 	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smtClean="0"/>
              <a:t>without </a:t>
            </a:r>
            <a:r>
              <a:rPr lang="en-GB" dirty="0" smtClean="0"/>
              <a:t>any kind of </a:t>
            </a:r>
            <a:r>
              <a:rPr lang="en-GB" dirty="0" smtClean="0"/>
              <a:t>ethical or historical considerations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72098"/>
          </a:xfrm>
        </p:spPr>
        <p:txBody>
          <a:bodyPr/>
          <a:lstStyle/>
          <a:p>
            <a:r>
              <a:rPr lang="en-GB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PlatoMundi</a:t>
            </a:r>
            <a:r>
              <a:rPr lang="en-GB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virtual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3D worlds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will be as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faithful as possible to the platonic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proposals: </a:t>
            </a:r>
            <a:endParaRPr lang="en-GB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GB" dirty="0" smtClean="0"/>
              <a:t>r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esort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cosmological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 mythological references present in other dialogues (</a:t>
            </a:r>
            <a:r>
              <a:rPr lang="en-GB" i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Timaeus</a:t>
            </a:r>
            <a:r>
              <a:rPr lang="en-GB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Phaedrus, </a:t>
            </a:r>
            <a:r>
              <a:rPr lang="en-GB" i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Phedon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i.e.).</a:t>
            </a:r>
          </a:p>
          <a:p>
            <a:pPr lvl="1"/>
            <a:r>
              <a:rPr lang="en-GB" dirty="0" smtClean="0"/>
              <a:t>Use contemporary images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pt-PT" dirty="0" smtClean="0"/>
              <a:t>Use later date images representing Plato’s </a:t>
            </a:r>
            <a:r>
              <a:rPr lang="pt-PT" dirty="0" smtClean="0"/>
              <a:t>worlds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447</TotalTime>
  <Words>1147</Words>
  <Application>Microsoft PowerPoint</Application>
  <PresentationFormat>On-screen Show (4:3)</PresentationFormat>
  <Paragraphs>135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Pixel</vt:lpstr>
      <vt:lpstr>     PlatoMundi       a voyage with Er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     Thank You</vt:lpstr>
    </vt:vector>
  </TitlesOfParts>
  <Company> European Technology Institute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ISC’2007</dc:title>
  <dc:creator>Philippe Geril</dc:creator>
  <cp:lastModifiedBy>Your User Name</cp:lastModifiedBy>
  <cp:revision>141</cp:revision>
  <dcterms:created xsi:type="dcterms:W3CDTF">2007-05-03T13:14:49Z</dcterms:created>
  <dcterms:modified xsi:type="dcterms:W3CDTF">2009-04-16T01:04:40Z</dcterms:modified>
</cp:coreProperties>
</file>