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86" r:id="rId4"/>
    <p:sldId id="261" r:id="rId5"/>
    <p:sldId id="262" r:id="rId6"/>
    <p:sldId id="269" r:id="rId7"/>
    <p:sldId id="295" r:id="rId8"/>
    <p:sldId id="287" r:id="rId9"/>
    <p:sldId id="275" r:id="rId10"/>
    <p:sldId id="277" r:id="rId11"/>
    <p:sldId id="276" r:id="rId12"/>
    <p:sldId id="292" r:id="rId13"/>
    <p:sldId id="288" r:id="rId14"/>
    <p:sldId id="278" r:id="rId15"/>
    <p:sldId id="280" r:id="rId16"/>
    <p:sldId id="282" r:id="rId17"/>
    <p:sldId id="283" r:id="rId18"/>
    <p:sldId id="289" r:id="rId19"/>
    <p:sldId id="281" r:id="rId20"/>
    <p:sldId id="284" r:id="rId21"/>
    <p:sldId id="273" r:id="rId22"/>
    <p:sldId id="290" r:id="rId23"/>
    <p:sldId id="291" r:id="rId24"/>
    <p:sldId id="293" r:id="rId25"/>
    <p:sldId id="294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32" autoAdjust="0"/>
    <p:restoredTop sz="86462" autoAdjust="0"/>
  </p:normalViewPr>
  <p:slideViewPr>
    <p:cSldViewPr>
      <p:cViewPr varScale="1">
        <p:scale>
          <a:sx n="101" d="100"/>
          <a:sy n="101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38EB9-1EB9-411F-AAAD-66AA1847325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45A7-C05E-41BC-8A80-0090FF3105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6540F-A427-40DE-88C1-320812B81E44}" type="slidenum">
              <a:rPr lang="nl-NL"/>
              <a:pPr/>
              <a:t>4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45A7-C05E-41BC-8A80-0090FF31056D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90DA8-0E8F-47C0-80FC-46669E694FE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97BA-F6EE-4BA9-9CED-C6B35663637A}" type="datetimeFigureOut">
              <a:rPr lang="nl-BE" smtClean="0"/>
              <a:pPr/>
              <a:t>17/12/2007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3718-B2CD-42BD-82D0-DC8D33C9DA9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igitalartsandentertainment.b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railer_divx.av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Welkom in </a:t>
            </a:r>
            <a:r>
              <a:rPr lang="nl-BE" dirty="0" err="1" smtClean="0"/>
              <a:t>Howest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17 – 12 - 2007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het risico hiervan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WO I generatie is aan het uitsterven</a:t>
            </a:r>
          </a:p>
          <a:p>
            <a:r>
              <a:rPr lang="nl-BE" dirty="0" smtClean="0"/>
              <a:t>De </a:t>
            </a:r>
            <a:r>
              <a:rPr lang="nl-BE" dirty="0" err="1" smtClean="0"/>
              <a:t>post-WO</a:t>
            </a:r>
            <a:r>
              <a:rPr lang="nl-BE" dirty="0" smtClean="0"/>
              <a:t> I generatie wordt minder en minder met de </a:t>
            </a:r>
            <a:r>
              <a:rPr lang="nl-BE" dirty="0" smtClean="0"/>
              <a:t>realiteit van een WO</a:t>
            </a:r>
            <a:r>
              <a:rPr lang="nl-BE" dirty="0" smtClean="0"/>
              <a:t> </a:t>
            </a:r>
            <a:r>
              <a:rPr lang="nl-BE" dirty="0" smtClean="0"/>
              <a:t>geconfronteerd</a:t>
            </a:r>
          </a:p>
          <a:p>
            <a:r>
              <a:rPr lang="nl-BE" dirty="0" smtClean="0"/>
              <a:t>De mondelinge overlevering vervaagt met het uitsterven van een generatie</a:t>
            </a:r>
          </a:p>
          <a:p>
            <a:r>
              <a:rPr lang="nl-BE" dirty="0" smtClean="0"/>
              <a:t>De </a:t>
            </a:r>
            <a:r>
              <a:rPr lang="nl-BE" dirty="0" smtClean="0"/>
              <a:t>correcte historische </a:t>
            </a:r>
            <a:r>
              <a:rPr lang="nl-BE" dirty="0" smtClean="0"/>
              <a:t>content komt op de achtergrond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idee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Gebruik makend van “game technologie”</a:t>
            </a:r>
          </a:p>
          <a:p>
            <a:r>
              <a:rPr lang="nl-BE" dirty="0" smtClean="0"/>
              <a:t>de “</a:t>
            </a:r>
            <a:r>
              <a:rPr lang="nl-BE" dirty="0" smtClean="0"/>
              <a:t>beleving” van wereldoorlog I </a:t>
            </a:r>
            <a:r>
              <a:rPr lang="nl-BE" dirty="0" smtClean="0"/>
              <a:t>reconstrueren, historisch correct,</a:t>
            </a:r>
            <a:endParaRPr lang="nl-BE" dirty="0" smtClean="0"/>
          </a:p>
          <a:p>
            <a:r>
              <a:rPr lang="nl-BE" dirty="0" smtClean="0"/>
              <a:t>op een virtuele en interactieve manier</a:t>
            </a:r>
          </a:p>
          <a:p>
            <a:r>
              <a:rPr lang="nl-BE" dirty="0" smtClean="0"/>
              <a:t>vanuit de levensloop van bepaalde </a:t>
            </a:r>
            <a:r>
              <a:rPr lang="nl-BE" dirty="0" smtClean="0"/>
              <a:t>personages</a:t>
            </a:r>
          </a:p>
          <a:p>
            <a:r>
              <a:rPr lang="nl-BE" dirty="0" smtClean="0"/>
              <a:t>v</a:t>
            </a:r>
            <a:r>
              <a:rPr lang="nl-BE" dirty="0" smtClean="0"/>
              <a:t>anuit verschillende betrokken nationaliteiten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idee (</a:t>
            </a:r>
            <a:r>
              <a:rPr lang="nl-BE" dirty="0" err="1" smtClean="0"/>
              <a:t>cont</a:t>
            </a:r>
            <a:r>
              <a:rPr lang="nl-BE" dirty="0" smtClean="0"/>
              <a:t>.)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Geen spel</a:t>
            </a:r>
          </a:p>
          <a:p>
            <a:r>
              <a:rPr lang="nl-BE" dirty="0" smtClean="0"/>
              <a:t>Historisch </a:t>
            </a:r>
            <a:r>
              <a:rPr lang="nl-BE" dirty="0" smtClean="0"/>
              <a:t>correcte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Events</a:t>
            </a:r>
            <a:r>
              <a:rPr lang="nl-BE" dirty="0" smtClean="0"/>
              <a:t>/Scenario’s</a:t>
            </a:r>
          </a:p>
          <a:p>
            <a:pPr lvl="1"/>
            <a:r>
              <a:rPr lang="nl-BE" dirty="0" smtClean="0"/>
              <a:t>Bvb eerste gasaanval</a:t>
            </a:r>
          </a:p>
          <a:p>
            <a:pPr lvl="1"/>
            <a:r>
              <a:rPr lang="nl-BE" dirty="0" smtClean="0"/>
              <a:t>Duikboot</a:t>
            </a:r>
          </a:p>
          <a:p>
            <a:pPr lvl="1"/>
            <a:r>
              <a:rPr lang="nl-BE" dirty="0" smtClean="0"/>
              <a:t>Veldhospitaal</a:t>
            </a:r>
          </a:p>
          <a:p>
            <a:pPr lvl="1"/>
            <a:r>
              <a:rPr lang="nl-BE" dirty="0" smtClean="0"/>
              <a:t>…</a:t>
            </a:r>
            <a:endParaRPr lang="nl-BE" dirty="0" smtClean="0"/>
          </a:p>
          <a:p>
            <a:r>
              <a:rPr lang="nl-BE" dirty="0" smtClean="0"/>
              <a:t>Focus</a:t>
            </a:r>
            <a:r>
              <a:rPr lang="nl-BE" baseline="0" dirty="0" smtClean="0"/>
              <a:t> op “beleving”</a:t>
            </a:r>
          </a:p>
          <a:p>
            <a:pPr lvl="1"/>
            <a:r>
              <a:rPr lang="nl-BE" dirty="0" smtClean="0"/>
              <a:t>Sociaal – Maatschappelijk - Militair</a:t>
            </a:r>
            <a:endParaRPr lang="nl-BE" dirty="0" smtClean="0"/>
          </a:p>
          <a:p>
            <a:pPr lvl="0"/>
            <a:r>
              <a:rPr lang="nl-BE" dirty="0" smtClean="0"/>
              <a:t>Digitale</a:t>
            </a:r>
            <a:r>
              <a:rPr lang="nl-BE" baseline="0" dirty="0" smtClean="0"/>
              <a:t> neerslag van de historische content van WO I in “New Media” formaat dewelke zoveel mogelijk traditionele bronnen bundelt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Voorstelling </a:t>
            </a:r>
            <a:r>
              <a:rPr lang="nl-BE" dirty="0" err="1" smtClean="0"/>
              <a:t>Howest</a:t>
            </a:r>
            <a:r>
              <a:rPr lang="nl-BE" dirty="0" smtClean="0"/>
              <a:t> en DAE (Digital Arts &amp; Entertainment)</a:t>
            </a:r>
          </a:p>
          <a:p>
            <a:r>
              <a:rPr lang="nl-BE" dirty="0" smtClean="0"/>
              <a:t>Waarom project rond WO I ?</a:t>
            </a:r>
          </a:p>
          <a:p>
            <a:r>
              <a:rPr lang="nl-BE" b="1" dirty="0" smtClean="0"/>
              <a:t>Projectafbakening</a:t>
            </a:r>
          </a:p>
          <a:p>
            <a:r>
              <a:rPr lang="nl-BE" dirty="0" smtClean="0"/>
              <a:t>Dimensies van het project en schaalbaarheid</a:t>
            </a:r>
          </a:p>
          <a:p>
            <a:r>
              <a:rPr lang="nl-BE" dirty="0" err="1" smtClean="0"/>
              <a:t>Pilot</a:t>
            </a:r>
            <a:endParaRPr lang="nl-BE" dirty="0" smtClean="0"/>
          </a:p>
          <a:p>
            <a:r>
              <a:rPr lang="nl-BE" dirty="0" smtClean="0"/>
              <a:t>Open vragen + feedback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“Het </a:t>
            </a:r>
            <a:r>
              <a:rPr lang="nl-BE" dirty="0" smtClean="0"/>
              <a:t>virtueel </a:t>
            </a:r>
            <a:r>
              <a:rPr lang="nl-BE" dirty="0" smtClean="0"/>
              <a:t>familiealbum” (denkrichting)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Teksten/verhalen</a:t>
            </a:r>
          </a:p>
          <a:p>
            <a:r>
              <a:rPr lang="nl-BE" dirty="0" smtClean="0"/>
              <a:t>Foto’s</a:t>
            </a:r>
          </a:p>
          <a:p>
            <a:r>
              <a:rPr lang="nl-BE" dirty="0" smtClean="0"/>
              <a:t>Filmfragmenten</a:t>
            </a:r>
          </a:p>
          <a:p>
            <a:r>
              <a:rPr lang="nl-BE" dirty="0" smtClean="0"/>
              <a:t>Aangevuld met</a:t>
            </a:r>
          </a:p>
          <a:p>
            <a:pPr lvl="1"/>
            <a:r>
              <a:rPr lang="nl-BE" dirty="0" smtClean="0"/>
              <a:t>3D animaties en simulaties</a:t>
            </a:r>
          </a:p>
          <a:p>
            <a:pPr lvl="1"/>
            <a:r>
              <a:rPr lang="nl-BE" dirty="0" smtClean="0"/>
              <a:t>Interactiviteit</a:t>
            </a:r>
          </a:p>
          <a:p>
            <a:pPr lvl="1"/>
            <a:r>
              <a:rPr lang="nl-BE" dirty="0" smtClean="0"/>
              <a:t>Multimediale content</a:t>
            </a:r>
          </a:p>
          <a:p>
            <a:pPr lvl="1"/>
            <a:r>
              <a:rPr lang="nl-BE" dirty="0" err="1" smtClean="0"/>
              <a:t>Virtual</a:t>
            </a:r>
            <a:r>
              <a:rPr lang="nl-BE" dirty="0" smtClean="0"/>
              <a:t>/</a:t>
            </a:r>
            <a:r>
              <a:rPr lang="nl-BE" dirty="0" err="1" smtClean="0"/>
              <a:t>augmented</a:t>
            </a:r>
            <a:r>
              <a:rPr lang="nl-BE" dirty="0" smtClean="0"/>
              <a:t> </a:t>
            </a:r>
            <a:r>
              <a:rPr lang="nl-BE" dirty="0" err="1" smtClean="0"/>
              <a:t>reality</a:t>
            </a:r>
            <a:r>
              <a:rPr lang="nl-BE" dirty="0" smtClean="0"/>
              <a:t> (in later stadium)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virtueel familiealbum (</a:t>
            </a:r>
            <a:r>
              <a:rPr lang="nl-BE" dirty="0" err="1" smtClean="0"/>
              <a:t>cont</a:t>
            </a:r>
            <a:r>
              <a:rPr lang="nl-BE" dirty="0" smtClean="0"/>
              <a:t>.)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Doelstelling :</a:t>
            </a:r>
          </a:p>
          <a:p>
            <a:pPr lvl="1"/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events</a:t>
            </a:r>
            <a:r>
              <a:rPr lang="nl-BE" dirty="0" smtClean="0"/>
              <a:t> uit het leven van personen die WO I meegemaakt hebben</a:t>
            </a:r>
          </a:p>
          <a:p>
            <a:pPr lvl="1"/>
            <a:r>
              <a:rPr lang="nl-BE" dirty="0" smtClean="0"/>
              <a:t>Mogelijkheid creëren om die </a:t>
            </a:r>
            <a:r>
              <a:rPr lang="nl-BE" dirty="0" err="1" smtClean="0"/>
              <a:t>events</a:t>
            </a:r>
            <a:r>
              <a:rPr lang="nl-BE" dirty="0" smtClean="0"/>
              <a:t> te ‘herbeleven</a:t>
            </a:r>
            <a:r>
              <a:rPr lang="nl-BE" dirty="0" smtClean="0"/>
              <a:t>’ =&gt; deelnemen in </a:t>
            </a:r>
            <a:r>
              <a:rPr lang="nl-BE" dirty="0" err="1" smtClean="0"/>
              <a:t>events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Doelpubliek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Education</a:t>
            </a:r>
            <a:r>
              <a:rPr lang="nl-BE" dirty="0" smtClean="0"/>
              <a:t> (2° - 3° graad SO) ?</a:t>
            </a:r>
          </a:p>
          <a:p>
            <a:r>
              <a:rPr lang="nl-BE" dirty="0" smtClean="0"/>
              <a:t>Brede publiek ?</a:t>
            </a:r>
          </a:p>
          <a:p>
            <a:r>
              <a:rPr lang="nl-BE" dirty="0" smtClean="0"/>
              <a:t>Volwassenen ?</a:t>
            </a:r>
          </a:p>
          <a:p>
            <a:r>
              <a:rPr lang="nl-BE" dirty="0" smtClean="0"/>
              <a:t>Senioren ?</a:t>
            </a:r>
          </a:p>
          <a:p>
            <a:r>
              <a:rPr lang="nl-BE" dirty="0" smtClean="0"/>
              <a:t>…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Doelplatform + mogelijke link met doelpubliek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DVD/HD DVD/</a:t>
            </a:r>
            <a:r>
              <a:rPr lang="nl-BE" dirty="0" err="1" smtClean="0"/>
              <a:t>BlueRay</a:t>
            </a:r>
            <a:endParaRPr lang="nl-BE" dirty="0" smtClean="0"/>
          </a:p>
          <a:p>
            <a:pPr lvl="1"/>
            <a:r>
              <a:rPr lang="nl-BE" dirty="0" err="1" smtClean="0"/>
              <a:t>Education</a:t>
            </a:r>
            <a:endParaRPr lang="nl-BE" dirty="0" smtClean="0"/>
          </a:p>
          <a:p>
            <a:pPr lvl="1"/>
            <a:r>
              <a:rPr lang="nl-BE" dirty="0" smtClean="0"/>
              <a:t>Specifieke doelgroepen, bvb museum bezoekers</a:t>
            </a:r>
          </a:p>
          <a:p>
            <a:r>
              <a:rPr lang="nl-BE" dirty="0" smtClean="0"/>
              <a:t>New Media</a:t>
            </a:r>
          </a:p>
          <a:p>
            <a:pPr lvl="1"/>
            <a:r>
              <a:rPr lang="nl-BE" dirty="0" smtClean="0"/>
              <a:t>Brede publiek (digitale huiskamer)</a:t>
            </a:r>
          </a:p>
          <a:p>
            <a:r>
              <a:rPr lang="nl-BE" dirty="0" smtClean="0"/>
              <a:t>WWW</a:t>
            </a:r>
          </a:p>
          <a:p>
            <a:pPr lvl="1"/>
            <a:r>
              <a:rPr lang="nl-BE" dirty="0" smtClean="0"/>
              <a:t>Brede publiek met aansluiting </a:t>
            </a:r>
          </a:p>
          <a:p>
            <a:pPr lvl="1"/>
            <a:r>
              <a:rPr lang="nl-BE" dirty="0" err="1" smtClean="0"/>
              <a:t>Afh</a:t>
            </a:r>
            <a:r>
              <a:rPr lang="nl-BE" dirty="0" smtClean="0"/>
              <a:t>. Van </a:t>
            </a:r>
            <a:r>
              <a:rPr lang="nl-BE" dirty="0" err="1" smtClean="0"/>
              <a:t>performantie</a:t>
            </a:r>
            <a:r>
              <a:rPr lang="nl-BE" dirty="0" smtClean="0"/>
              <a:t> !?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Voorstelling </a:t>
            </a:r>
            <a:r>
              <a:rPr lang="nl-BE" dirty="0" err="1" smtClean="0"/>
              <a:t>Howest</a:t>
            </a:r>
            <a:r>
              <a:rPr lang="nl-BE" dirty="0" smtClean="0"/>
              <a:t> en DAE (Digital Arts &amp; Entertainment)</a:t>
            </a:r>
          </a:p>
          <a:p>
            <a:r>
              <a:rPr lang="nl-BE" dirty="0" smtClean="0"/>
              <a:t>Waarom project rond WO I ?</a:t>
            </a:r>
          </a:p>
          <a:p>
            <a:r>
              <a:rPr lang="nl-BE" dirty="0" smtClean="0"/>
              <a:t>Projectafbakening</a:t>
            </a:r>
          </a:p>
          <a:p>
            <a:r>
              <a:rPr lang="nl-BE" b="1" dirty="0" smtClean="0"/>
              <a:t>Dimensies van het project en schaalbaarheid</a:t>
            </a:r>
          </a:p>
          <a:p>
            <a:r>
              <a:rPr lang="nl-BE" dirty="0" err="1" smtClean="0"/>
              <a:t>Pilot</a:t>
            </a:r>
            <a:endParaRPr lang="nl-BE" dirty="0" smtClean="0"/>
          </a:p>
          <a:p>
            <a:r>
              <a:rPr lang="nl-BE" dirty="0" smtClean="0"/>
              <a:t>Open vragen + feedback</a:t>
            </a:r>
          </a:p>
          <a:p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Schaalbaarheid</a:t>
            </a:r>
            <a:br>
              <a:rPr lang="nl-BE" dirty="0" smtClean="0"/>
            </a:br>
            <a:r>
              <a:rPr lang="nl-BE" dirty="0" smtClean="0"/>
              <a:t>(Keuzes)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Keuze van personages</a:t>
            </a:r>
          </a:p>
          <a:p>
            <a:r>
              <a:rPr lang="nl-BE" dirty="0" smtClean="0"/>
              <a:t>Keuze van locatie </a:t>
            </a:r>
          </a:p>
          <a:p>
            <a:pPr lvl="1"/>
            <a:r>
              <a:rPr lang="nl-BE" dirty="0" smtClean="0"/>
              <a:t>Regionaal</a:t>
            </a:r>
          </a:p>
          <a:p>
            <a:pPr lvl="1"/>
            <a:r>
              <a:rPr lang="nl-BE" dirty="0" smtClean="0"/>
              <a:t>Nationaal</a:t>
            </a:r>
          </a:p>
          <a:p>
            <a:pPr lvl="1"/>
            <a:r>
              <a:rPr lang="nl-BE" dirty="0" smtClean="0"/>
              <a:t>Internationaal</a:t>
            </a:r>
          </a:p>
          <a:p>
            <a:r>
              <a:rPr lang="nl-BE" dirty="0" smtClean="0"/>
              <a:t>Keuze van (aantal)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events</a:t>
            </a:r>
          </a:p>
          <a:p>
            <a:r>
              <a:rPr lang="nl-BE" dirty="0" smtClean="0"/>
              <a:t>Keuze van doepubliek</a:t>
            </a:r>
          </a:p>
          <a:p>
            <a:r>
              <a:rPr lang="nl-BE" dirty="0" smtClean="0"/>
              <a:t>Keuze van platform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1914-2014</a:t>
            </a:r>
            <a:br>
              <a:rPr lang="nl-BE" dirty="0" smtClean="0"/>
            </a:br>
            <a:r>
              <a:rPr lang="nl-BE" dirty="0" smtClean="0"/>
              <a:t>100 jaar Wereld Oorlog I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Om nooit te vergeten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928662" y="1142984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Events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Scenario</a:t>
            </a:r>
            <a:endParaRPr lang="nl-BE" dirty="0"/>
          </a:p>
        </p:txBody>
      </p:sp>
      <p:sp>
        <p:nvSpPr>
          <p:cNvPr id="5" name="Ovaal 4"/>
          <p:cNvSpPr/>
          <p:nvPr/>
        </p:nvSpPr>
        <p:spPr>
          <a:xfrm>
            <a:off x="928662" y="2500306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Content Selectie</a:t>
            </a:r>
            <a:endParaRPr lang="nl-BE" dirty="0"/>
          </a:p>
        </p:txBody>
      </p:sp>
      <p:sp>
        <p:nvSpPr>
          <p:cNvPr id="6" name="Ovaal 5"/>
          <p:cNvSpPr/>
          <p:nvPr/>
        </p:nvSpPr>
        <p:spPr>
          <a:xfrm>
            <a:off x="1000100" y="3929066"/>
            <a:ext cx="164307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Think</a:t>
            </a:r>
            <a:r>
              <a:rPr lang="nl-BE" dirty="0" smtClean="0"/>
              <a:t> tank</a:t>
            </a:r>
            <a:endParaRPr lang="nl-BE" dirty="0"/>
          </a:p>
        </p:txBody>
      </p:sp>
      <p:sp>
        <p:nvSpPr>
          <p:cNvPr id="7" name="Ovaal 6"/>
          <p:cNvSpPr/>
          <p:nvPr/>
        </p:nvSpPr>
        <p:spPr>
          <a:xfrm>
            <a:off x="3000364" y="2143116"/>
            <a:ext cx="221457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Ontwikkelaars</a:t>
            </a:r>
            <a:endParaRPr lang="nl-BE" dirty="0"/>
          </a:p>
        </p:txBody>
      </p:sp>
      <p:sp>
        <p:nvSpPr>
          <p:cNvPr id="8" name="Ovaal 7"/>
          <p:cNvSpPr/>
          <p:nvPr/>
        </p:nvSpPr>
        <p:spPr>
          <a:xfrm>
            <a:off x="3357554" y="4429132"/>
            <a:ext cx="157163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Opleiding</a:t>
            </a:r>
            <a:endParaRPr lang="nl-BE" dirty="0"/>
          </a:p>
        </p:txBody>
      </p:sp>
      <p:sp>
        <p:nvSpPr>
          <p:cNvPr id="9" name="Ovaal 8"/>
          <p:cNvSpPr/>
          <p:nvPr/>
        </p:nvSpPr>
        <p:spPr>
          <a:xfrm>
            <a:off x="5857884" y="2500306"/>
            <a:ext cx="178595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Application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Database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142844" y="785794"/>
            <a:ext cx="642942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smtClean="0"/>
          </a:p>
          <a:p>
            <a:pPr algn="ctr"/>
            <a:r>
              <a:rPr lang="nl-BE" dirty="0" smtClean="0"/>
              <a:t>WOI</a:t>
            </a:r>
            <a:endParaRPr lang="nl-BE" dirty="0"/>
          </a:p>
        </p:txBody>
      </p:sp>
      <p:cxnSp>
        <p:nvCxnSpPr>
          <p:cNvPr id="26" name="Rechte verbindingslijn met pijl 25"/>
          <p:cNvCxnSpPr>
            <a:stCxn id="6" idx="7"/>
            <a:endCxn id="7" idx="3"/>
          </p:cNvCxnSpPr>
          <p:nvPr/>
        </p:nvCxnSpPr>
        <p:spPr>
          <a:xfrm rot="5400000" flipH="1" flipV="1">
            <a:off x="2629122" y="3379973"/>
            <a:ext cx="468988" cy="92213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5" idx="6"/>
            <a:endCxn id="7" idx="2"/>
          </p:cNvCxnSpPr>
          <p:nvPr/>
        </p:nvCxnSpPr>
        <p:spPr>
          <a:xfrm>
            <a:off x="2428860" y="3000372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endCxn id="9" idx="2"/>
          </p:cNvCxnSpPr>
          <p:nvPr/>
        </p:nvCxnSpPr>
        <p:spPr>
          <a:xfrm>
            <a:off x="5214942" y="3000372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rot="16200000">
            <a:off x="3858414" y="4142586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4" idx="4"/>
            <a:endCxn id="5" idx="0"/>
          </p:cNvCxnSpPr>
          <p:nvPr/>
        </p:nvCxnSpPr>
        <p:spPr>
          <a:xfrm rot="5400000">
            <a:off x="1500166" y="2321711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571472" y="164305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71472" y="3000372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2643174" y="3857628"/>
            <a:ext cx="87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Feedback</a:t>
            </a:r>
            <a:endParaRPr lang="nl-BE" sz="1400" dirty="0"/>
          </a:p>
        </p:txBody>
      </p:sp>
      <p:sp>
        <p:nvSpPr>
          <p:cNvPr id="42" name="Tekstvak 41"/>
          <p:cNvSpPr txBox="1"/>
          <p:nvPr/>
        </p:nvSpPr>
        <p:spPr>
          <a:xfrm>
            <a:off x="5072066" y="2428868"/>
            <a:ext cx="96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Resultaten</a:t>
            </a:r>
            <a:endParaRPr lang="nl-BE" sz="1400" dirty="0"/>
          </a:p>
        </p:txBody>
      </p:sp>
      <p:cxnSp>
        <p:nvCxnSpPr>
          <p:cNvPr id="45" name="Rechte verbindingslijn met pijl 44"/>
          <p:cNvCxnSpPr>
            <a:stCxn id="9" idx="7"/>
            <a:endCxn id="54" idx="1"/>
          </p:cNvCxnSpPr>
          <p:nvPr/>
        </p:nvCxnSpPr>
        <p:spPr>
          <a:xfrm rot="5400000" flipH="1" flipV="1">
            <a:off x="7332670" y="1906981"/>
            <a:ext cx="789408" cy="690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9" idx="5"/>
            <a:endCxn id="56" idx="1"/>
          </p:cNvCxnSpPr>
          <p:nvPr/>
        </p:nvCxnSpPr>
        <p:spPr>
          <a:xfrm rot="16200000" flipH="1">
            <a:off x="7332670" y="3403588"/>
            <a:ext cx="789408" cy="690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>
            <a:stCxn id="9" idx="6"/>
            <a:endCxn id="55" idx="1"/>
          </p:cNvCxnSpPr>
          <p:nvPr/>
        </p:nvCxnSpPr>
        <p:spPr>
          <a:xfrm>
            <a:off x="7643834" y="300037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429520" y="2428868"/>
            <a:ext cx="95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Distributie</a:t>
            </a:r>
            <a:endParaRPr lang="nl-BE" sz="1400" dirty="0"/>
          </a:p>
        </p:txBody>
      </p:sp>
      <p:sp>
        <p:nvSpPr>
          <p:cNvPr id="54" name="Rechthoek 53"/>
          <p:cNvSpPr/>
          <p:nvPr/>
        </p:nvSpPr>
        <p:spPr>
          <a:xfrm>
            <a:off x="8072462" y="1571612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New Media</a:t>
            </a:r>
            <a:endParaRPr lang="nl-BE" dirty="0"/>
          </a:p>
        </p:txBody>
      </p:sp>
      <p:sp>
        <p:nvSpPr>
          <p:cNvPr id="55" name="Rechthoek 54"/>
          <p:cNvSpPr/>
          <p:nvPr/>
        </p:nvSpPr>
        <p:spPr>
          <a:xfrm>
            <a:off x="8072462" y="2714620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DVD</a:t>
            </a:r>
            <a:endParaRPr lang="nl-BE" dirty="0"/>
          </a:p>
        </p:txBody>
      </p:sp>
      <p:sp>
        <p:nvSpPr>
          <p:cNvPr id="56" name="Rechthoek 55"/>
          <p:cNvSpPr/>
          <p:nvPr/>
        </p:nvSpPr>
        <p:spPr>
          <a:xfrm>
            <a:off x="8072462" y="3857628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WWW</a:t>
            </a:r>
            <a:endParaRPr lang="nl-BE" dirty="0"/>
          </a:p>
        </p:txBody>
      </p:sp>
      <p:cxnSp>
        <p:nvCxnSpPr>
          <p:cNvPr id="61" name="Rechte verbindingslijn met pijl 60"/>
          <p:cNvCxnSpPr>
            <a:stCxn id="9" idx="4"/>
            <a:endCxn id="64" idx="1"/>
          </p:cNvCxnSpPr>
          <p:nvPr/>
        </p:nvCxnSpPr>
        <p:spPr>
          <a:xfrm rot="16200000" flipH="1">
            <a:off x="6625842" y="3625454"/>
            <a:ext cx="1571636" cy="13216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8072462" y="4786322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</a:t>
            </a:r>
            <a:endParaRPr lang="nl-BE" dirty="0"/>
          </a:p>
        </p:txBody>
      </p:sp>
      <p:cxnSp>
        <p:nvCxnSpPr>
          <p:cNvPr id="70" name="Gebogen verbindingslijn 69"/>
          <p:cNvCxnSpPr>
            <a:stCxn id="9" idx="3"/>
            <a:endCxn id="6" idx="4"/>
          </p:cNvCxnSpPr>
          <p:nvPr/>
        </p:nvCxnSpPr>
        <p:spPr>
          <a:xfrm rot="5400000">
            <a:off x="3182921" y="1992688"/>
            <a:ext cx="1575226" cy="4297794"/>
          </a:xfrm>
          <a:prstGeom prst="bentConnector3">
            <a:avLst>
              <a:gd name="adj1" fmla="val 16062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vak 79"/>
          <p:cNvSpPr txBox="1"/>
          <p:nvPr/>
        </p:nvSpPr>
        <p:spPr>
          <a:xfrm>
            <a:off x="3929058" y="5500702"/>
            <a:ext cx="159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Beschikbaar stellen</a:t>
            </a:r>
            <a:endParaRPr lang="nl-BE" sz="1400" dirty="0"/>
          </a:p>
        </p:txBody>
      </p:sp>
      <p:sp>
        <p:nvSpPr>
          <p:cNvPr id="84" name="Titel 8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Projectstructuur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Voorstelling </a:t>
            </a:r>
            <a:r>
              <a:rPr lang="nl-BE" dirty="0" err="1" smtClean="0"/>
              <a:t>Howest</a:t>
            </a:r>
            <a:r>
              <a:rPr lang="nl-BE" dirty="0" smtClean="0"/>
              <a:t> en DAE (Digital Arts &amp; Entertainment)</a:t>
            </a:r>
          </a:p>
          <a:p>
            <a:r>
              <a:rPr lang="nl-BE" dirty="0" smtClean="0"/>
              <a:t>Waarom project rond WO I ?</a:t>
            </a:r>
          </a:p>
          <a:p>
            <a:r>
              <a:rPr lang="nl-BE" dirty="0" smtClean="0"/>
              <a:t>Projectafbakening</a:t>
            </a:r>
          </a:p>
          <a:p>
            <a:r>
              <a:rPr lang="nl-BE" dirty="0" smtClean="0"/>
              <a:t>Dimensies van het project en schaalbaarheid</a:t>
            </a:r>
          </a:p>
          <a:p>
            <a:r>
              <a:rPr lang="nl-BE" b="1" dirty="0" err="1" smtClean="0"/>
              <a:t>Pilot</a:t>
            </a:r>
            <a:endParaRPr lang="nl-BE" b="1" dirty="0" smtClean="0"/>
          </a:p>
          <a:p>
            <a:r>
              <a:rPr lang="nl-BE" dirty="0" smtClean="0"/>
              <a:t>Open vragen +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i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bg2"/>
                </a:solidFill>
              </a:rPr>
              <a:t>Fort </a:t>
            </a:r>
            <a:r>
              <a:rPr lang="nl-BE" dirty="0" smtClean="0">
                <a:solidFill>
                  <a:schemeClr val="bg2"/>
                </a:solidFill>
              </a:rPr>
              <a:t>Napoleon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2"/>
                </a:solidFill>
              </a:rPr>
              <a:t>Erfgoed Vlaanderen,</a:t>
            </a:r>
            <a:r>
              <a:rPr lang="nl-BE" dirty="0" err="1" smtClean="0">
                <a:solidFill>
                  <a:schemeClr val="bg2"/>
                </a:solidFill>
              </a:rPr>
              <a:t>Playing</a:t>
            </a:r>
            <a:r>
              <a:rPr lang="nl-BE" dirty="0" smtClean="0">
                <a:solidFill>
                  <a:schemeClr val="bg2"/>
                </a:solidFill>
              </a:rPr>
              <a:t> the Past, </a:t>
            </a:r>
            <a:r>
              <a:rPr lang="nl-BE" dirty="0" err="1" smtClean="0">
                <a:solidFill>
                  <a:schemeClr val="bg2"/>
                </a:solidFill>
              </a:rPr>
              <a:t>Howest</a:t>
            </a:r>
            <a:r>
              <a:rPr lang="nl-BE" dirty="0" smtClean="0">
                <a:solidFill>
                  <a:schemeClr val="bg2"/>
                </a:solidFill>
              </a:rPr>
              <a:t>(DAE)</a:t>
            </a:r>
          </a:p>
          <a:p>
            <a:r>
              <a:rPr lang="nl-BE" dirty="0" err="1" smtClean="0">
                <a:solidFill>
                  <a:schemeClr val="bg2"/>
                </a:solidFill>
              </a:rPr>
              <a:t>Source</a:t>
            </a:r>
            <a:r>
              <a:rPr lang="nl-BE" dirty="0" smtClean="0">
                <a:solidFill>
                  <a:schemeClr val="bg2"/>
                </a:solidFill>
              </a:rPr>
              <a:t> SDK (Half Life 2)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Bronmateriaal </a:t>
            </a:r>
            <a:r>
              <a:rPr lang="nl-BE" dirty="0" smtClean="0">
                <a:solidFill>
                  <a:schemeClr val="bg2"/>
                </a:solidFill>
              </a:rPr>
              <a:t>aanwezig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Relevantie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Mooi afgebakend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…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Voorstelling </a:t>
            </a:r>
            <a:r>
              <a:rPr lang="nl-BE" dirty="0" err="1" smtClean="0"/>
              <a:t>Howest</a:t>
            </a:r>
            <a:r>
              <a:rPr lang="nl-BE" dirty="0" smtClean="0"/>
              <a:t> en DAE (Digital Arts &amp; Entertainment)</a:t>
            </a:r>
          </a:p>
          <a:p>
            <a:r>
              <a:rPr lang="nl-BE" dirty="0" smtClean="0"/>
              <a:t>Waarom project rond WO I ?</a:t>
            </a:r>
          </a:p>
          <a:p>
            <a:r>
              <a:rPr lang="nl-BE" dirty="0" smtClean="0"/>
              <a:t>Projectafbakening</a:t>
            </a:r>
          </a:p>
          <a:p>
            <a:r>
              <a:rPr lang="nl-BE" dirty="0" smtClean="0"/>
              <a:t>Dimensies van het project en schaalbaarheid</a:t>
            </a:r>
          </a:p>
          <a:p>
            <a:r>
              <a:rPr lang="nl-BE" dirty="0" err="1" smtClean="0"/>
              <a:t>Pilot</a:t>
            </a:r>
            <a:endParaRPr lang="nl-BE" dirty="0" smtClean="0"/>
          </a:p>
          <a:p>
            <a:r>
              <a:rPr lang="nl-BE" b="1" dirty="0" smtClean="0"/>
              <a:t>Open vragen +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Open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Doelgroepen</a:t>
            </a:r>
          </a:p>
          <a:p>
            <a:pPr lvl="1"/>
            <a:r>
              <a:rPr lang="nl-BE" dirty="0" err="1" smtClean="0"/>
              <a:t>Education</a:t>
            </a:r>
            <a:endParaRPr lang="nl-BE" dirty="0" smtClean="0"/>
          </a:p>
          <a:p>
            <a:pPr lvl="1"/>
            <a:r>
              <a:rPr lang="nl-BE" dirty="0" smtClean="0"/>
              <a:t>Toerisme</a:t>
            </a:r>
          </a:p>
          <a:p>
            <a:pPr lvl="1"/>
            <a:r>
              <a:rPr lang="nl-BE" dirty="0" smtClean="0"/>
              <a:t>Recreatie</a:t>
            </a:r>
          </a:p>
          <a:p>
            <a:pPr lvl="1"/>
            <a:r>
              <a:rPr lang="nl-BE" dirty="0" smtClean="0"/>
              <a:t>Breed publiek</a:t>
            </a:r>
          </a:p>
          <a:p>
            <a:pPr lvl="1"/>
            <a:r>
              <a:rPr lang="nl-BE" dirty="0" smtClean="0"/>
              <a:t>Entertainment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Scope van het project</a:t>
            </a:r>
          </a:p>
          <a:p>
            <a:pPr lvl="1"/>
            <a:r>
              <a:rPr lang="nl-BE" dirty="0" smtClean="0"/>
              <a:t>Nationaal/Internationaal</a:t>
            </a:r>
          </a:p>
          <a:p>
            <a:r>
              <a:rPr lang="nl-BE" dirty="0" smtClean="0"/>
              <a:t>Welke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events</a:t>
            </a:r>
            <a:r>
              <a:rPr lang="nl-BE" dirty="0" smtClean="0"/>
              <a:t> ?</a:t>
            </a:r>
          </a:p>
          <a:p>
            <a:r>
              <a:rPr lang="nl-BE" dirty="0" smtClean="0"/>
              <a:t>Hoe historische content in kaart brengen ?</a:t>
            </a:r>
          </a:p>
          <a:p>
            <a:r>
              <a:rPr lang="nl-BE" dirty="0" err="1" smtClean="0"/>
              <a:t>Usability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smtClean="0"/>
              <a:t>En</a:t>
            </a:r>
            <a:r>
              <a:rPr lang="nl-BE" baseline="0" dirty="0" smtClean="0"/>
              <a:t> nu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Voorstel Volgende</a:t>
            </a:r>
            <a:r>
              <a:rPr lang="nl-BE" baseline="0" dirty="0" smtClean="0"/>
              <a:t> meeting : 17 januari 10u </a:t>
            </a:r>
          </a:p>
          <a:p>
            <a:r>
              <a:rPr lang="nl-BE" baseline="0" dirty="0" smtClean="0"/>
              <a:t>Tegen dan antwoord op vraag : </a:t>
            </a:r>
            <a:br>
              <a:rPr lang="nl-BE" baseline="0" dirty="0" smtClean="0"/>
            </a:br>
            <a:r>
              <a:rPr lang="nl-BE" baseline="0" dirty="0" smtClean="0"/>
              <a:t>	Wie doet mee ?</a:t>
            </a:r>
          </a:p>
          <a:p>
            <a:r>
              <a:rPr lang="nl-BE" baseline="0" dirty="0" smtClean="0"/>
              <a:t>Uitwerken Consortium dat project kan uitschrijven en gefinancierd krijgen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Voorstelling </a:t>
            </a:r>
            <a:r>
              <a:rPr lang="nl-BE" b="1" dirty="0" err="1" smtClean="0"/>
              <a:t>Howest</a:t>
            </a:r>
            <a:r>
              <a:rPr lang="nl-BE" b="1" dirty="0" smtClean="0"/>
              <a:t> en </a:t>
            </a:r>
            <a:r>
              <a:rPr lang="nl-BE" b="1" dirty="0" err="1" smtClean="0"/>
              <a:t>Playin</a:t>
            </a:r>
            <a:r>
              <a:rPr lang="nl-BE" b="1" dirty="0" err="1" smtClean="0"/>
              <a:t>g</a:t>
            </a:r>
            <a:r>
              <a:rPr lang="nl-BE" b="1" dirty="0" smtClean="0"/>
              <a:t> the Past</a:t>
            </a:r>
            <a:endParaRPr lang="nl-BE" b="1" dirty="0" smtClean="0"/>
          </a:p>
          <a:p>
            <a:r>
              <a:rPr lang="nl-BE" dirty="0" smtClean="0"/>
              <a:t>Waarom </a:t>
            </a:r>
            <a:r>
              <a:rPr lang="nl-BE" dirty="0" smtClean="0"/>
              <a:t>project rond WO I ?</a:t>
            </a:r>
          </a:p>
          <a:p>
            <a:r>
              <a:rPr lang="nl-BE" dirty="0" smtClean="0"/>
              <a:t>Projectafbakening</a:t>
            </a:r>
          </a:p>
          <a:p>
            <a:r>
              <a:rPr lang="nl-BE" dirty="0" smtClean="0"/>
              <a:t>Dimensies van het project en schaalbaarheid</a:t>
            </a:r>
          </a:p>
          <a:p>
            <a:r>
              <a:rPr lang="nl-BE" dirty="0" err="1" smtClean="0"/>
              <a:t>Pilot</a:t>
            </a:r>
            <a:endParaRPr lang="nl-BE" dirty="0" smtClean="0"/>
          </a:p>
          <a:p>
            <a:r>
              <a:rPr lang="nl-BE" dirty="0" smtClean="0"/>
              <a:t>Open vragen + feedback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420938"/>
            <a:ext cx="3324225" cy="2581275"/>
          </a:xfrm>
          <a:prstGeom prst="rect">
            <a:avLst/>
          </a:prstGeom>
          <a:noFill/>
        </p:spPr>
      </p:pic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468313" y="188913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sz="2400" b="1">
                <a:effectLst>
                  <a:outerShdw blurRad="38100" dist="38100" dir="2700000" algn="tl">
                    <a:srgbClr val="C0C0C0"/>
                  </a:outerShdw>
                </a:effectLst>
                <a:latin typeface="Univers Condensed" pitchFamily="34" charset="0"/>
              </a:rPr>
              <a:t>Associatie Universiteit Gent </a:t>
            </a:r>
          </a:p>
          <a:p>
            <a:r>
              <a:rPr lang="nl-BE" sz="1800" b="1">
                <a:solidFill>
                  <a:schemeClr val="bg2"/>
                </a:solidFill>
                <a:latin typeface="Univers Condensed" pitchFamily="34" charset="0"/>
              </a:rPr>
              <a:t>4 instellingen hoger onderwijs – april 2003</a:t>
            </a:r>
            <a:br>
              <a:rPr lang="nl-BE" sz="1800" b="1">
                <a:solidFill>
                  <a:schemeClr val="bg2"/>
                </a:solidFill>
                <a:latin typeface="Univers Condensed" pitchFamily="34" charset="0"/>
              </a:rPr>
            </a:br>
            <a:r>
              <a:rPr lang="nl-BE" sz="1800" b="1">
                <a:solidFill>
                  <a:schemeClr val="bg2"/>
                </a:solidFill>
                <a:latin typeface="Univers Condensed" pitchFamily="34" charset="0"/>
              </a:rPr>
              <a:t>50.000 studenten – 8500 medewerkers  </a:t>
            </a:r>
            <a:endParaRPr lang="nl-NL" sz="1800" b="1">
              <a:solidFill>
                <a:schemeClr val="bg2"/>
              </a:solidFill>
              <a:latin typeface="Univers Condensed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5288" y="4073525"/>
            <a:ext cx="3549650" cy="1741488"/>
            <a:chOff x="249" y="2566"/>
            <a:chExt cx="2236" cy="1097"/>
          </a:xfrm>
        </p:grpSpPr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49" y="2566"/>
              <a:ext cx="2236" cy="1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1600" b="1"/>
                <a:t>Hogeschool West-Vlaanderen</a:t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/>
                <a:t>4.200 studenten</a:t>
              </a:r>
              <a:endParaRPr lang="nl-NL"/>
            </a:p>
          </p:txBody>
        </p:sp>
        <p:pic>
          <p:nvPicPr>
            <p:cNvPr id="5148" name="Picture 28" descr="p-b-k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" y="2795"/>
              <a:ext cx="1044" cy="625"/>
            </a:xfrm>
            <a:prstGeom prst="rect">
              <a:avLst/>
            </a:prstGeom>
            <a:noFill/>
          </p:spPr>
        </p:pic>
      </p:grpSp>
      <p:pic>
        <p:nvPicPr>
          <p:cNvPr id="5152" name="Picture 32" descr="logo_AUG_de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60350"/>
            <a:ext cx="3427413" cy="935038"/>
          </a:xfrm>
          <a:prstGeom prst="rect">
            <a:avLst/>
          </a:prstGeom>
          <a:noFill/>
        </p:spPr>
      </p:pic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31775" y="5897563"/>
            <a:ext cx="851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sz="1800"/>
              <a:t>De Hogeschool West-Vlaanderen  staat  bekend als </a:t>
            </a:r>
            <a:r>
              <a:rPr lang="nl-BE" sz="1800" b="1"/>
              <a:t>de meest ondernemende hogeschool</a:t>
            </a:r>
            <a:r>
              <a:rPr lang="nl-BE" sz="1800"/>
              <a:t>. Behaalde prijzen liegen er niet om !</a:t>
            </a:r>
            <a:endParaRPr lang="nl-NL" sz="180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804025" y="4146550"/>
            <a:ext cx="2111375" cy="1252538"/>
            <a:chOff x="4286" y="2612"/>
            <a:chExt cx="1330" cy="789"/>
          </a:xfrm>
        </p:grpSpPr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4286" y="2612"/>
              <a:ext cx="1330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1600" b="1"/>
                <a:t>Hogeschool Gent</a:t>
              </a:r>
            </a:p>
            <a:p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 sz="1600" b="1"/>
                <a:t/>
              </a:r>
              <a:br>
                <a:rPr lang="nl-BE" sz="1600" b="1"/>
              </a:br>
              <a:r>
                <a:rPr lang="nl-BE"/>
                <a:t>13.200 studenten</a:t>
              </a:r>
              <a:r>
                <a:rPr lang="nl-BE">
                  <a:latin typeface="Arial" charset="0"/>
                </a:rPr>
                <a:t> </a:t>
              </a:r>
              <a:endParaRPr lang="nl-NL" b="1" i="1">
                <a:latin typeface="Arial" charset="0"/>
              </a:endParaRPr>
            </a:p>
          </p:txBody>
        </p:sp>
        <p:pic>
          <p:nvPicPr>
            <p:cNvPr id="5161" name="Picture 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32" y="2840"/>
              <a:ext cx="1158" cy="288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95288" y="1841500"/>
            <a:ext cx="2744787" cy="1706563"/>
            <a:chOff x="249" y="1160"/>
            <a:chExt cx="1729" cy="1075"/>
          </a:xfrm>
        </p:grpSpPr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249" y="1160"/>
              <a:ext cx="1729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1600" b="1"/>
                <a:t>Artevelde Hogeschool </a:t>
              </a:r>
              <a:r>
                <a:rPr lang="nl-BE" sz="2000" b="1"/>
                <a:t/>
              </a:r>
              <a:br>
                <a:rPr lang="nl-BE" sz="2000" b="1"/>
              </a:br>
              <a:r>
                <a:rPr lang="nl-BE"/>
                <a:t> </a:t>
              </a:r>
              <a:br>
                <a:rPr lang="nl-BE"/>
              </a:br>
              <a:endParaRPr lang="nl-BE"/>
            </a:p>
            <a:p>
              <a:r>
                <a:rPr lang="nl-BE"/>
                <a:t/>
              </a:r>
              <a:br>
                <a:rPr lang="nl-BE"/>
              </a:br>
              <a:r>
                <a:rPr lang="nl-BE"/>
                <a:t/>
              </a:r>
              <a:br>
                <a:rPr lang="nl-BE"/>
              </a:br>
              <a:r>
                <a:rPr lang="nl-BE"/>
                <a:t/>
              </a:r>
              <a:br>
                <a:rPr lang="nl-BE"/>
              </a:br>
              <a:r>
                <a:rPr lang="nl-BE"/>
                <a:t> 7.000 studenten</a:t>
              </a:r>
              <a:r>
                <a:rPr lang="nl-BE" sz="1600"/>
                <a:t/>
              </a:r>
              <a:br>
                <a:rPr lang="nl-BE" sz="1600"/>
              </a:br>
              <a:endParaRPr lang="nl-NL" sz="1800" b="1" i="1"/>
            </a:p>
          </p:txBody>
        </p:sp>
        <p:pic>
          <p:nvPicPr>
            <p:cNvPr id="5162" name="Picture 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5" y="1344"/>
              <a:ext cx="1176" cy="522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804025" y="1841500"/>
            <a:ext cx="2117725" cy="1341438"/>
            <a:chOff x="4286" y="1160"/>
            <a:chExt cx="1334" cy="845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4286" y="1160"/>
              <a:ext cx="1334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1600" b="1"/>
                <a:t>Universiteit Gent</a:t>
              </a:r>
              <a:br>
                <a:rPr lang="nl-BE" sz="1600" b="1"/>
              </a:br>
              <a:r>
                <a:rPr lang="nl-BE"/>
                <a:t> </a:t>
              </a:r>
              <a:br>
                <a:rPr lang="nl-BE"/>
              </a:br>
              <a:r>
                <a:rPr lang="nl-BE"/>
                <a:t/>
              </a:r>
              <a:br>
                <a:rPr lang="nl-BE"/>
              </a:br>
              <a:r>
                <a:rPr lang="nl-BE"/>
                <a:t/>
              </a:r>
              <a:br>
                <a:rPr lang="nl-BE"/>
              </a:br>
              <a:r>
                <a:rPr lang="nl-BE"/>
                <a:t/>
              </a:r>
              <a:br>
                <a:rPr lang="nl-BE"/>
              </a:br>
              <a:r>
                <a:rPr lang="nl-BE"/>
                <a:t>25.000 studenten</a:t>
              </a:r>
              <a:r>
                <a:rPr lang="nl-BE" sz="1800"/>
                <a:t> </a:t>
              </a:r>
              <a:endParaRPr lang="nl-NL" sz="1800" b="1" i="1"/>
            </a:p>
          </p:txBody>
        </p:sp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77" y="1344"/>
              <a:ext cx="666" cy="486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</p:grpSp>
      <p:pic>
        <p:nvPicPr>
          <p:cNvPr id="5171" name="Picture 51" descr="logo_uniz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2420938"/>
            <a:ext cx="3203575" cy="162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1628775"/>
            <a:ext cx="9144000" cy="496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0093" y="1851013"/>
            <a:ext cx="3933825" cy="4257675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2231" y="1635113"/>
            <a:ext cx="224221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600" b="1" i="1" dirty="0" err="1">
                <a:latin typeface="Arial" charset="0"/>
              </a:rPr>
              <a:t>Vesalius-HISS</a:t>
            </a:r>
            <a:r>
              <a:rPr lang="nl-BE" sz="2000" b="1" i="1" dirty="0">
                <a:latin typeface="Arial" charset="0"/>
              </a:rPr>
              <a:t/>
            </a:r>
            <a:br>
              <a:rPr lang="nl-BE" sz="2000" b="1" i="1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Sociaal Werk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Toegepaste Psychologie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Verpleegkunde</a:t>
            </a:r>
            <a:r>
              <a:rPr lang="nl-BE" sz="1400" b="1" dirty="0">
                <a:latin typeface="Arial" charset="0"/>
              </a:rPr>
              <a:t/>
            </a:r>
            <a:br>
              <a:rPr lang="nl-BE" sz="1400" b="1" dirty="0">
                <a:latin typeface="Arial" charset="0"/>
              </a:rPr>
            </a:br>
            <a:r>
              <a:rPr lang="nl-BE" sz="1800" dirty="0">
                <a:latin typeface="Arial" charset="0"/>
              </a:rPr>
              <a:t> </a:t>
            </a:r>
            <a:endParaRPr lang="nl-NL" sz="1800" b="1" i="1" dirty="0">
              <a:latin typeface="Arial" charset="0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689731" y="1851013"/>
            <a:ext cx="1944687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3634418" y="1851013"/>
            <a:ext cx="0" cy="935037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95006" y="1142984"/>
            <a:ext cx="33489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600" b="1" i="1" dirty="0">
                <a:latin typeface="Arial" charset="0"/>
              </a:rPr>
              <a:t>Simon </a:t>
            </a:r>
            <a:r>
              <a:rPr lang="nl-BE" sz="1600" b="1" i="1" dirty="0" err="1">
                <a:latin typeface="Arial" charset="0"/>
              </a:rPr>
              <a:t>Stevin</a:t>
            </a:r>
            <a:r>
              <a:rPr lang="nl-BE" sz="1600" b="1" i="1" dirty="0">
                <a:latin typeface="Arial" charset="0"/>
              </a:rPr>
              <a:t/>
            </a:r>
            <a:br>
              <a:rPr lang="nl-BE" sz="1600" b="1" i="1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Architectuur Assistentie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Bedrijfsmanagement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Biomedische Laboratoriumtechnologie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Toegepaste Informatica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Netwerkeconomie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Officemanagement </a:t>
            </a:r>
            <a:endParaRPr lang="nl-NL" sz="1400" b="1" i="1" dirty="0">
              <a:latin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786446" y="5286388"/>
            <a:ext cx="2433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600" b="1" i="1" dirty="0">
                <a:latin typeface="Arial" charset="0"/>
              </a:rPr>
              <a:t>PIH</a:t>
            </a:r>
          </a:p>
          <a:p>
            <a:r>
              <a:rPr lang="nl-BE" sz="1400" dirty="0">
                <a:latin typeface="Arial" charset="0"/>
              </a:rPr>
              <a:t>* Industriële wetenschappen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  en Technologie </a:t>
            </a:r>
            <a:endParaRPr lang="nl-NL" sz="1400" b="1" i="1" dirty="0">
              <a:latin typeface="Arial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86446" y="2786058"/>
            <a:ext cx="19672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600" b="1" i="1" dirty="0">
                <a:latin typeface="Arial" charset="0"/>
              </a:rPr>
              <a:t>Lerarenopleiding</a:t>
            </a:r>
            <a:r>
              <a:rPr lang="nl-BE" sz="2000" b="1" i="1" dirty="0">
                <a:latin typeface="Arial" charset="0"/>
              </a:rPr>
              <a:t/>
            </a:r>
            <a:br>
              <a:rPr lang="nl-BE" sz="2000" b="1" i="1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Kleuter onderwijs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Lager onderwijs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Secundair  onderwijs</a:t>
            </a:r>
            <a:br>
              <a:rPr lang="nl-BE" sz="1400" dirty="0">
                <a:latin typeface="Arial" charset="0"/>
              </a:rPr>
            </a:br>
            <a:endParaRPr lang="nl-NL" sz="1400" b="1" i="1" dirty="0">
              <a:latin typeface="Arial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786446" y="3643314"/>
            <a:ext cx="31142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600" b="1" i="1" dirty="0" err="1">
                <a:latin typeface="Arial" charset="0"/>
              </a:rPr>
              <a:t>Hiepso</a:t>
            </a:r>
            <a:r>
              <a:rPr lang="nl-BE" sz="1600" b="1" i="1" dirty="0">
                <a:latin typeface="Arial" charset="0"/>
              </a:rPr>
              <a:t/>
            </a:r>
            <a:br>
              <a:rPr lang="nl-BE" sz="1600" b="1" i="1" dirty="0">
                <a:latin typeface="Arial" charset="0"/>
              </a:rPr>
            </a:br>
            <a:r>
              <a:rPr lang="nl-BE" dirty="0">
                <a:latin typeface="Arial" charset="0"/>
              </a:rPr>
              <a:t>* </a:t>
            </a:r>
            <a:r>
              <a:rPr lang="nl-BE" sz="1400" dirty="0">
                <a:latin typeface="Arial" charset="0"/>
              </a:rPr>
              <a:t>Office Management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Communicatie </a:t>
            </a:r>
            <a:r>
              <a:rPr lang="nl-BE" sz="1400" dirty="0" err="1">
                <a:latin typeface="Arial" charset="0"/>
              </a:rPr>
              <a:t>managemente</a:t>
            </a:r>
            <a:r>
              <a:rPr lang="nl-BE" sz="1400" dirty="0">
                <a:latin typeface="Arial" charset="0"/>
              </a:rPr>
              <a:t/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Toerisme en recreatie management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Journalistiek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Ergotherapie</a:t>
            </a:r>
            <a:br>
              <a:rPr lang="nl-BE" sz="1400" dirty="0">
                <a:latin typeface="Arial" charset="0"/>
              </a:rPr>
            </a:br>
            <a:r>
              <a:rPr lang="nl-BE" sz="1400" dirty="0">
                <a:latin typeface="Arial" charset="0"/>
              </a:rPr>
              <a:t>* Sociaal werk</a:t>
            </a:r>
            <a:endParaRPr lang="nl-NL" sz="1400" b="1" i="1" dirty="0">
              <a:latin typeface="Arial" charset="0"/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4713918" y="1851013"/>
            <a:ext cx="1081088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V="1">
            <a:off x="4713918" y="1851013"/>
            <a:ext cx="0" cy="6477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5039356" y="3290875"/>
            <a:ext cx="75565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361618" y="4154475"/>
            <a:ext cx="4318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039356" y="5522900"/>
            <a:ext cx="75565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5361618" y="4154475"/>
            <a:ext cx="0" cy="79375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5288" y="147624"/>
            <a:ext cx="84248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nivers Condensed" pitchFamily="34" charset="0"/>
              </a:rPr>
              <a:t>BACHELOR en MASTEROPLEIDINGEN HOWEST</a:t>
            </a:r>
          </a:p>
          <a:p>
            <a:r>
              <a:rPr lang="nl-BE" sz="1800" b="1" dirty="0">
                <a:solidFill>
                  <a:schemeClr val="bg2"/>
                </a:solidFill>
                <a:latin typeface="Univers Condensed" pitchFamily="34" charset="0"/>
              </a:rPr>
              <a:t>17 professionele bachelors  en  5 academische bachelors</a:t>
            </a:r>
          </a:p>
          <a:p>
            <a:r>
              <a:rPr lang="nl-BE" sz="1800" b="1" dirty="0">
                <a:solidFill>
                  <a:schemeClr val="bg2"/>
                </a:solidFill>
                <a:latin typeface="Univers Condensed" pitchFamily="34" charset="0"/>
              </a:rPr>
              <a:t>7 </a:t>
            </a:r>
            <a:r>
              <a:rPr lang="nl-BE" sz="1800" b="1" dirty="0" err="1">
                <a:solidFill>
                  <a:schemeClr val="bg2"/>
                </a:solidFill>
                <a:latin typeface="Univers Condensed" pitchFamily="34" charset="0"/>
              </a:rPr>
              <a:t>masters</a:t>
            </a:r>
            <a:r>
              <a:rPr lang="nl-BE" sz="1800" b="1" dirty="0">
                <a:latin typeface="Univers Condensed" pitchFamily="34" charset="0"/>
              </a:rPr>
              <a:t> </a:t>
            </a:r>
            <a:br>
              <a:rPr lang="nl-BE" sz="1800" b="1" dirty="0">
                <a:latin typeface="Univers Condensed" pitchFamily="34" charset="0"/>
              </a:rPr>
            </a:br>
            <a:r>
              <a:rPr lang="nl-BE" sz="1800" b="1" dirty="0">
                <a:solidFill>
                  <a:schemeClr val="bg2"/>
                </a:solidFill>
                <a:latin typeface="Univers Condensed" pitchFamily="34" charset="0"/>
              </a:rPr>
              <a:t>BAMA structuur &amp;</a:t>
            </a:r>
            <a:r>
              <a:rPr lang="nl-BE" sz="1800" b="1" dirty="0">
                <a:latin typeface="Univers Condensed" pitchFamily="34" charset="0"/>
              </a:rPr>
              <a:t> </a:t>
            </a:r>
            <a:r>
              <a:rPr lang="nl-BE" sz="1800" b="1" dirty="0">
                <a:solidFill>
                  <a:schemeClr val="bg2"/>
                </a:solidFill>
                <a:latin typeface="Univers Condensed" pitchFamily="34" charset="0"/>
              </a:rPr>
              <a:t>modulair </a:t>
            </a:r>
            <a:r>
              <a:rPr lang="nl-BE" sz="1800" b="1" dirty="0" err="1">
                <a:solidFill>
                  <a:schemeClr val="bg2"/>
                </a:solidFill>
                <a:latin typeface="Univers Condensed" pitchFamily="34" charset="0"/>
              </a:rPr>
              <a:t>semestrieel</a:t>
            </a:r>
            <a:r>
              <a:rPr lang="nl-BE" sz="1800" b="1" dirty="0">
                <a:solidFill>
                  <a:schemeClr val="bg2"/>
                </a:solidFill>
                <a:latin typeface="Univers Condensed" pitchFamily="34" charset="0"/>
              </a:rPr>
              <a:t> systeem</a:t>
            </a:r>
            <a:endParaRPr lang="nl-NL" sz="1800" b="1" dirty="0">
              <a:solidFill>
                <a:schemeClr val="bg2"/>
              </a:solidFill>
              <a:latin typeface="Univers Condensed" pitchFamily="34" charset="0"/>
            </a:endParaRPr>
          </a:p>
        </p:txBody>
      </p:sp>
      <p:pic>
        <p:nvPicPr>
          <p:cNvPr id="71698" name="Picture 18" descr="p-b-k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5661025"/>
            <a:ext cx="1728788" cy="103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 animBg="1"/>
      <p:bldP spid="71686" grpId="0" animBg="1"/>
      <p:bldP spid="71687" grpId="0"/>
      <p:bldP spid="71688" grpId="0"/>
      <p:bldP spid="71688" grpId="1"/>
      <p:bldP spid="71689" grpId="0"/>
      <p:bldP spid="71690" grpId="0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1876" t="11429" r="20981" b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int Jorispo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bg2"/>
                </a:solidFill>
              </a:rPr>
              <a:t>Playing</a:t>
            </a:r>
            <a:r>
              <a:rPr lang="nl-BE" dirty="0" smtClean="0">
                <a:solidFill>
                  <a:schemeClr val="bg2"/>
                </a:solidFill>
              </a:rPr>
              <a:t> the</a:t>
            </a:r>
            <a:r>
              <a:rPr lang="nl-BE" baseline="0" dirty="0" smtClean="0">
                <a:solidFill>
                  <a:schemeClr val="bg2"/>
                </a:solidFill>
              </a:rPr>
              <a:t> Past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bg2"/>
                </a:solidFill>
              </a:rPr>
              <a:t>VZW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Video game </a:t>
            </a:r>
            <a:r>
              <a:rPr lang="nl-BE" dirty="0" err="1" smtClean="0">
                <a:solidFill>
                  <a:schemeClr val="bg2"/>
                </a:solidFill>
              </a:rPr>
              <a:t>technology</a:t>
            </a:r>
            <a:r>
              <a:rPr lang="nl-BE" dirty="0" smtClean="0">
                <a:solidFill>
                  <a:schemeClr val="bg2"/>
                </a:solidFill>
              </a:rPr>
              <a:t> voor/in erfgoed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EPOCH</a:t>
            </a:r>
            <a:r>
              <a:rPr lang="nl-BE" baseline="0" dirty="0" smtClean="0">
                <a:solidFill>
                  <a:schemeClr val="bg2"/>
                </a:solidFill>
              </a:rPr>
              <a:t> partner</a:t>
            </a:r>
          </a:p>
          <a:p>
            <a:r>
              <a:rPr lang="nl-BE" baseline="0" dirty="0" smtClean="0">
                <a:solidFill>
                  <a:schemeClr val="bg2"/>
                </a:solidFill>
              </a:rPr>
              <a:t>Projecten : </a:t>
            </a:r>
          </a:p>
          <a:p>
            <a:pPr lvl="1"/>
            <a:r>
              <a:rPr lang="nl-BE" dirty="0" smtClean="0">
                <a:solidFill>
                  <a:schemeClr val="bg2"/>
                </a:solidFill>
              </a:rPr>
              <a:t>Stadsomwalling Antwerpen anno 1812</a:t>
            </a:r>
          </a:p>
          <a:p>
            <a:pPr lvl="1"/>
            <a:r>
              <a:rPr lang="nl-BE" dirty="0" smtClean="0">
                <a:solidFill>
                  <a:schemeClr val="bg2"/>
                </a:solidFill>
              </a:rPr>
              <a:t>Virtueel</a:t>
            </a:r>
            <a:r>
              <a:rPr lang="nl-BE" baseline="0" dirty="0" smtClean="0">
                <a:solidFill>
                  <a:schemeClr val="bg2"/>
                </a:solidFill>
              </a:rPr>
              <a:t> </a:t>
            </a:r>
            <a:r>
              <a:rPr lang="nl-BE" baseline="0" dirty="0" err="1" smtClean="0">
                <a:solidFill>
                  <a:schemeClr val="bg2"/>
                </a:solidFill>
              </a:rPr>
              <a:t>Groeninge</a:t>
            </a:r>
            <a:r>
              <a:rPr lang="nl-BE" baseline="0" dirty="0" smtClean="0">
                <a:solidFill>
                  <a:schemeClr val="bg2"/>
                </a:solidFill>
              </a:rPr>
              <a:t> Museum Brugge</a:t>
            </a:r>
          </a:p>
          <a:p>
            <a:pPr lvl="1"/>
            <a:r>
              <a:rPr lang="nl-BE" baseline="0" dirty="0" smtClean="0">
                <a:solidFill>
                  <a:schemeClr val="bg2"/>
                </a:solidFill>
              </a:rPr>
              <a:t>Koolkaai project UA</a:t>
            </a:r>
          </a:p>
          <a:p>
            <a:pPr lvl="1"/>
            <a:r>
              <a:rPr lang="nl-BE" baseline="0" dirty="0" smtClean="0">
                <a:solidFill>
                  <a:schemeClr val="bg2"/>
                </a:solidFill>
              </a:rPr>
              <a:t>Fort Napoleon</a:t>
            </a:r>
          </a:p>
          <a:p>
            <a:pPr lvl="1"/>
            <a:r>
              <a:rPr lang="nl-BE" dirty="0" smtClean="0">
                <a:solidFill>
                  <a:schemeClr val="bg2"/>
                </a:solidFill>
                <a:hlinkClick r:id="rId3" action="ppaction://hlinkfile"/>
              </a:rPr>
              <a:t>Demo</a:t>
            </a:r>
            <a:endParaRPr lang="nl-BE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Voorstelling </a:t>
            </a:r>
            <a:r>
              <a:rPr lang="nl-BE" dirty="0" err="1" smtClean="0"/>
              <a:t>Howest</a:t>
            </a:r>
            <a:r>
              <a:rPr lang="nl-BE" dirty="0" smtClean="0"/>
              <a:t> en DAE (Digital Arts &amp; Entertainment)</a:t>
            </a:r>
          </a:p>
          <a:p>
            <a:r>
              <a:rPr lang="nl-BE" b="1" dirty="0" smtClean="0"/>
              <a:t>Waarom project rond WO I ?</a:t>
            </a:r>
          </a:p>
          <a:p>
            <a:r>
              <a:rPr lang="nl-BE" dirty="0" smtClean="0"/>
              <a:t>Projectafbakening</a:t>
            </a:r>
          </a:p>
          <a:p>
            <a:r>
              <a:rPr lang="nl-BE" dirty="0" smtClean="0"/>
              <a:t>Dimensies van het project en schaalbaarheid</a:t>
            </a:r>
          </a:p>
          <a:p>
            <a:r>
              <a:rPr lang="nl-BE" dirty="0" err="1" smtClean="0"/>
              <a:t>Pilot</a:t>
            </a:r>
            <a:endParaRPr lang="nl-BE" dirty="0" smtClean="0"/>
          </a:p>
          <a:p>
            <a:r>
              <a:rPr lang="nl-BE" dirty="0" smtClean="0"/>
              <a:t>Open vragen + feedback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>
                <a:solidFill>
                  <a:schemeClr val="bg2"/>
                </a:solidFill>
              </a:rPr>
              <a:t>Commercialisatie</a:t>
            </a:r>
            <a:r>
              <a:rPr lang="nl-BE" dirty="0" smtClean="0">
                <a:solidFill>
                  <a:schemeClr val="bg2"/>
                </a:solidFill>
              </a:rPr>
              <a:t> van de gruwel van een oorlog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2"/>
                </a:solidFill>
              </a:rPr>
              <a:t>Company of </a:t>
            </a:r>
            <a:r>
              <a:rPr lang="nl-BE" dirty="0" err="1" smtClean="0">
                <a:solidFill>
                  <a:schemeClr val="bg2"/>
                </a:solidFill>
              </a:rPr>
              <a:t>Heroes</a:t>
            </a:r>
            <a:endParaRPr lang="nl-BE" dirty="0" smtClean="0">
              <a:solidFill>
                <a:schemeClr val="bg2"/>
              </a:solidFill>
            </a:endParaRPr>
          </a:p>
          <a:p>
            <a:r>
              <a:rPr lang="nl-BE" dirty="0" smtClean="0">
                <a:solidFill>
                  <a:schemeClr val="bg2"/>
                </a:solidFill>
              </a:rPr>
              <a:t>Call of </a:t>
            </a:r>
            <a:r>
              <a:rPr lang="nl-BE" dirty="0" err="1" smtClean="0">
                <a:solidFill>
                  <a:schemeClr val="bg2"/>
                </a:solidFill>
              </a:rPr>
              <a:t>Duty</a:t>
            </a:r>
            <a:endParaRPr lang="nl-BE" dirty="0" smtClean="0">
              <a:solidFill>
                <a:schemeClr val="bg2"/>
              </a:solidFill>
            </a:endParaRPr>
          </a:p>
          <a:p>
            <a:r>
              <a:rPr lang="nl-BE" dirty="0" smtClean="0">
                <a:solidFill>
                  <a:schemeClr val="bg2"/>
                </a:solidFill>
              </a:rPr>
              <a:t>World in Conflict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Blitzkrieg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Panzer General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Faces of War</a:t>
            </a:r>
          </a:p>
          <a:p>
            <a:r>
              <a:rPr lang="nl-BE" dirty="0" smtClean="0">
                <a:solidFill>
                  <a:schemeClr val="bg2"/>
                </a:solidFill>
              </a:rPr>
              <a:t>…</a:t>
            </a:r>
            <a:endParaRPr lang="nl-B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646</Words>
  <Application>Microsoft Office PowerPoint</Application>
  <PresentationFormat>Diavoorstelling (4:3)</PresentationFormat>
  <Paragraphs>183</Paragraphs>
  <Slides>25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Welkom in Howest</vt:lpstr>
      <vt:lpstr>1914-2014 100 jaar Wereld Oorlog I</vt:lpstr>
      <vt:lpstr>Agenda</vt:lpstr>
      <vt:lpstr>Dia 4</vt:lpstr>
      <vt:lpstr>Dia 5</vt:lpstr>
      <vt:lpstr>Dia 6</vt:lpstr>
      <vt:lpstr>Playing the Past</vt:lpstr>
      <vt:lpstr>Agenda</vt:lpstr>
      <vt:lpstr>Commercialisatie van de gruwel van een oorlog</vt:lpstr>
      <vt:lpstr>Wat is het risico hiervan ?</vt:lpstr>
      <vt:lpstr>Het idee </vt:lpstr>
      <vt:lpstr>Het idee (cont.)</vt:lpstr>
      <vt:lpstr>Agenda</vt:lpstr>
      <vt:lpstr>“Het virtueel familiealbum” (denkrichting)</vt:lpstr>
      <vt:lpstr>Het virtueel familiealbum (cont.)</vt:lpstr>
      <vt:lpstr>Doelpubliek</vt:lpstr>
      <vt:lpstr>Doelplatform + mogelijke link met doelpubliek</vt:lpstr>
      <vt:lpstr>Agenda</vt:lpstr>
      <vt:lpstr>Schaalbaarheid (Keuzes)</vt:lpstr>
      <vt:lpstr>Projectstructuur</vt:lpstr>
      <vt:lpstr>Agenda</vt:lpstr>
      <vt:lpstr>Fort Napoleon</vt:lpstr>
      <vt:lpstr>Agenda</vt:lpstr>
      <vt:lpstr>Open vragen</vt:lpstr>
      <vt:lpstr>En nu 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Makoy</dc:creator>
  <cp:lastModifiedBy>Makoy</cp:lastModifiedBy>
  <cp:revision>41</cp:revision>
  <dcterms:created xsi:type="dcterms:W3CDTF">2007-12-14T07:50:06Z</dcterms:created>
  <dcterms:modified xsi:type="dcterms:W3CDTF">2007-12-17T13:48:13Z</dcterms:modified>
</cp:coreProperties>
</file>